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76"/>
  </p:notesMasterIdLst>
  <p:sldIdLst>
    <p:sldId id="351" r:id="rId2"/>
    <p:sldId id="537" r:id="rId3"/>
    <p:sldId id="607" r:id="rId4"/>
    <p:sldId id="539" r:id="rId5"/>
    <p:sldId id="608" r:id="rId6"/>
    <p:sldId id="541" r:id="rId7"/>
    <p:sldId id="542" r:id="rId8"/>
    <p:sldId id="543" r:id="rId9"/>
    <p:sldId id="544" r:id="rId10"/>
    <p:sldId id="545" r:id="rId11"/>
    <p:sldId id="546" r:id="rId12"/>
    <p:sldId id="547" r:id="rId13"/>
    <p:sldId id="548" r:id="rId14"/>
    <p:sldId id="549" r:id="rId15"/>
    <p:sldId id="550" r:id="rId16"/>
    <p:sldId id="551" r:id="rId17"/>
    <p:sldId id="552" r:id="rId18"/>
    <p:sldId id="553" r:id="rId19"/>
    <p:sldId id="554" r:id="rId20"/>
    <p:sldId id="555" r:id="rId21"/>
    <p:sldId id="609" r:id="rId22"/>
    <p:sldId id="556" r:id="rId23"/>
    <p:sldId id="557" r:id="rId24"/>
    <p:sldId id="558" r:id="rId25"/>
    <p:sldId id="559" r:id="rId26"/>
    <p:sldId id="560" r:id="rId27"/>
    <p:sldId id="561" r:id="rId28"/>
    <p:sldId id="610" r:id="rId29"/>
    <p:sldId id="562" r:id="rId30"/>
    <p:sldId id="611" r:id="rId31"/>
    <p:sldId id="563" r:id="rId32"/>
    <p:sldId id="564" r:id="rId33"/>
    <p:sldId id="565" r:id="rId34"/>
    <p:sldId id="566" r:id="rId35"/>
    <p:sldId id="567" r:id="rId36"/>
    <p:sldId id="568" r:id="rId37"/>
    <p:sldId id="569" r:id="rId38"/>
    <p:sldId id="570" r:id="rId39"/>
    <p:sldId id="571" r:id="rId40"/>
    <p:sldId id="572" r:id="rId41"/>
    <p:sldId id="573" r:id="rId42"/>
    <p:sldId id="574" r:id="rId43"/>
    <p:sldId id="575" r:id="rId44"/>
    <p:sldId id="612" r:id="rId45"/>
    <p:sldId id="577" r:id="rId46"/>
    <p:sldId id="578" r:id="rId47"/>
    <p:sldId id="579" r:id="rId48"/>
    <p:sldId id="580" r:id="rId49"/>
    <p:sldId id="581" r:id="rId50"/>
    <p:sldId id="582" r:id="rId51"/>
    <p:sldId id="583" r:id="rId52"/>
    <p:sldId id="584" r:id="rId53"/>
    <p:sldId id="585" r:id="rId54"/>
    <p:sldId id="586" r:id="rId55"/>
    <p:sldId id="587" r:id="rId56"/>
    <p:sldId id="588" r:id="rId57"/>
    <p:sldId id="589" r:id="rId58"/>
    <p:sldId id="590" r:id="rId59"/>
    <p:sldId id="591" r:id="rId60"/>
    <p:sldId id="592" r:id="rId61"/>
    <p:sldId id="593" r:id="rId62"/>
    <p:sldId id="594" r:id="rId63"/>
    <p:sldId id="613" r:id="rId64"/>
    <p:sldId id="597" r:id="rId65"/>
    <p:sldId id="598" r:id="rId66"/>
    <p:sldId id="599" r:id="rId67"/>
    <p:sldId id="600" r:id="rId68"/>
    <p:sldId id="601" r:id="rId69"/>
    <p:sldId id="615" r:id="rId70"/>
    <p:sldId id="603" r:id="rId71"/>
    <p:sldId id="604" r:id="rId72"/>
    <p:sldId id="605" r:id="rId73"/>
    <p:sldId id="616" r:id="rId74"/>
    <p:sldId id="262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etze" initials="E" lastIdx="1" clrIdx="0">
    <p:extLst>
      <p:ext uri="{19B8F6BF-5375-455C-9EA6-DF929625EA0E}">
        <p15:presenceInfo xmlns="" xmlns:p15="http://schemas.microsoft.com/office/powerpoint/2012/main" userId="Eetz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2D"/>
    <a:srgbClr val="00C8F8"/>
    <a:srgbClr val="F8F898"/>
    <a:srgbClr val="88B429"/>
    <a:srgbClr val="0D055B"/>
    <a:srgbClr val="596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6" autoAdjust="0"/>
    <p:restoredTop sz="78919" autoAdjust="0"/>
  </p:normalViewPr>
  <p:slideViewPr>
    <p:cSldViewPr>
      <p:cViewPr varScale="1">
        <p:scale>
          <a:sx n="55" d="100"/>
          <a:sy n="55" d="100"/>
        </p:scale>
        <p:origin x="-1302" y="-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7A4FE-15A4-4468-9890-CEB24014ACB3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FED13-18EC-4853-B935-6E23F2540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846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578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995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继承</a:t>
            </a:r>
            <a:r>
              <a:rPr lang="en-US" altLang="zh-CN" dirty="0" smtClean="0"/>
              <a:t>TabActivity </a:t>
            </a:r>
            <a:r>
              <a:rPr lang="zh-CN" altLang="en-US" dirty="0" smtClean="0"/>
              <a:t>来 显示选项卡组件的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继承</a:t>
            </a:r>
            <a:r>
              <a:rPr lang="en-US" altLang="zh-CN" dirty="0" smtClean="0"/>
              <a:t>TabActivity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android3.2</a:t>
            </a:r>
            <a:r>
              <a:rPr lang="zh-CN" altLang="en-US" dirty="0" smtClean="0"/>
              <a:t>之后，弃用</a:t>
            </a:r>
            <a:r>
              <a:rPr lang="en-US" altLang="zh-CN" dirty="0" smtClean="0"/>
              <a:t>TabActivity</a:t>
            </a:r>
            <a:r>
              <a:rPr lang="zh-CN" altLang="en-US" dirty="0" smtClean="0"/>
              <a:t>了）</a:t>
            </a:r>
            <a:endParaRPr lang="en-US" altLang="zh-CN" dirty="0" smtClean="0"/>
          </a:p>
          <a:p>
            <a:r>
              <a:rPr lang="en-US" altLang="zh-CN" dirty="0" smtClean="0"/>
              <a:t> </a:t>
            </a:r>
            <a:r>
              <a:rPr lang="zh-CN" altLang="en-US" dirty="0" smtClean="0"/>
              <a:t>获取</a:t>
            </a:r>
            <a:r>
              <a:rPr lang="en-US" altLang="zh-CN" dirty="0" smtClean="0"/>
              <a:t>TabHost</a:t>
            </a:r>
            <a:r>
              <a:rPr lang="zh-CN" altLang="en-US" dirty="0" smtClean="0"/>
              <a:t>组件 需 通过调用</a:t>
            </a:r>
            <a:r>
              <a:rPr lang="en-US" altLang="zh-CN" dirty="0" smtClean="0"/>
              <a:t>getTabHost()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, </a:t>
            </a:r>
            <a:r>
              <a:rPr lang="zh-CN" altLang="en-US" dirty="0" smtClean="0"/>
              <a:t>获取</a:t>
            </a:r>
            <a:r>
              <a:rPr lang="en-US" altLang="zh-CN" dirty="0" smtClean="0"/>
              <a:t>TabHost</a:t>
            </a:r>
            <a:r>
              <a:rPr lang="zh-CN" altLang="en-US" dirty="0" smtClean="0"/>
              <a:t>对象</a:t>
            </a:r>
            <a:r>
              <a:rPr lang="en-US" altLang="zh-CN" dirty="0" smtClean="0"/>
              <a:t>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741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运行在各种各样的设备中，有小屏幕的手机，超大屏的平板甚至电视。针对屏幕尺寸的差距，很多情况下，都是先针对手机开发一套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，然后拷贝一份，修改布局以适应平板神马超级大屏的。难道无法做到一个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可以同时适应手机和平板么，当然了，必须有啊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3.0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引入的新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832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Inflate()</a:t>
            </a:r>
            <a:r>
              <a:rPr lang="zh-CN" altLang="en-US" dirty="0" smtClean="0"/>
              <a:t>参数，第二个参数指定父容器，第三个参数为</a:t>
            </a:r>
            <a:r>
              <a:rPr lang="en-US" altLang="zh-CN" dirty="0" smtClean="0"/>
              <a:t>true</a:t>
            </a:r>
            <a:r>
              <a:rPr lang="zh-CN" altLang="en-US" dirty="0" smtClean="0"/>
              <a:t>时，创建当前控件时长宽依据父容器，并将当前控件放入父容器，为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时，不会放入父容器。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17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http://www.cnblogs.com/tinyphp/p/3875190.html</a:t>
            </a:r>
          </a:p>
          <a:p>
            <a:r>
              <a:rPr lang="en-US" altLang="zh-CN" dirty="0"/>
              <a:t>http://www.codesocang.com/jiaocheng/shoujikaifa/10312.html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210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app</a:t>
            </a:r>
            <a:r>
              <a:rPr lang="zh-CN" altLang="en-US" dirty="0" smtClean="0"/>
              <a:t>包下的</a:t>
            </a:r>
            <a:r>
              <a:rPr lang="en-US" altLang="zh-CN" dirty="0" smtClean="0"/>
              <a:t>fragment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v4 </a:t>
            </a:r>
            <a:r>
              <a:rPr lang="zh-CN" altLang="en-US" dirty="0" smtClean="0"/>
              <a:t>包下的</a:t>
            </a:r>
            <a:r>
              <a:rPr lang="en-US" altLang="zh-CN" dirty="0" smtClean="0"/>
              <a:t>fragment</a:t>
            </a:r>
            <a:r>
              <a:rPr lang="zh-CN" altLang="en-US" dirty="0" smtClean="0"/>
              <a:t>的区别 以及兼容包</a:t>
            </a:r>
            <a:r>
              <a:rPr lang="en-US" altLang="zh-CN" smtClean="0"/>
              <a:t>support v4 v7 v13</a:t>
            </a:r>
          </a:p>
          <a:p>
            <a:r>
              <a:rPr lang="en-US" altLang="zh-CN" dirty="0" smtClean="0"/>
              <a:t>http://blog.csdn.net/u014365133/article/details/73203978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98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746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举例，现实中的电源适配器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585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259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595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445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098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Spinner</a:t>
            </a:r>
            <a:r>
              <a:rPr lang="zh-CN" altLang="en-US" dirty="0" smtClean="0"/>
              <a:t>间接继承自</a:t>
            </a:r>
            <a:r>
              <a:rPr lang="en-US" altLang="zh-CN" dirty="0" smtClean="0"/>
              <a:t>AdapterView</a:t>
            </a:r>
          </a:p>
          <a:p>
            <a:r>
              <a:rPr lang="zh-CN" altLang="en-US" dirty="0" smtClean="0"/>
              <a:t>数据源编译期确定时， 可以直接使用</a:t>
            </a:r>
            <a:r>
              <a:rPr lang="en-US" altLang="zh-CN" dirty="0" smtClean="0"/>
              <a:t>android:entries</a:t>
            </a:r>
            <a:r>
              <a:rPr lang="zh-CN" altLang="en-US" dirty="0" smtClean="0"/>
              <a:t>指定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377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749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bg1">
                <a:lumMod val="95000"/>
              </a:schemeClr>
            </a:gs>
            <a:gs pos="56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439817" y="3311768"/>
            <a:ext cx="6336703" cy="1354460"/>
          </a:xfrm>
        </p:spPr>
        <p:txBody>
          <a:bodyPr>
            <a:noAutofit/>
          </a:bodyPr>
          <a:lstStyle>
            <a:lvl1pPr>
              <a:defRPr lang="zh-CN" altLang="en-US" sz="40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32" y="2222074"/>
            <a:ext cx="2053312" cy="2431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55000" endPos="20000" dist="25400" dir="5400000" sy="-100000" algn="bl" rotWithShape="0"/>
          </a:effectLst>
        </p:spPr>
      </p:pic>
      <p:cxnSp>
        <p:nvCxnSpPr>
          <p:cNvPr id="15" name="直接连接符 8"/>
          <p:cNvCxnSpPr>
            <a:cxnSpLocks noChangeShapeType="1"/>
          </p:cNvCxnSpPr>
          <p:nvPr userDrawn="1"/>
        </p:nvCxnSpPr>
        <p:spPr bwMode="auto">
          <a:xfrm>
            <a:off x="4007769" y="2087632"/>
            <a:ext cx="0" cy="2781528"/>
          </a:xfrm>
          <a:prstGeom prst="line">
            <a:avLst/>
          </a:prstGeom>
          <a:noFill/>
          <a:ln w="12700" cmpd="sng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连接符 8"/>
          <p:cNvCxnSpPr>
            <a:cxnSpLocks noChangeShapeType="1"/>
          </p:cNvCxnSpPr>
          <p:nvPr userDrawn="1"/>
        </p:nvCxnSpPr>
        <p:spPr bwMode="auto">
          <a:xfrm>
            <a:off x="4827169" y="3167752"/>
            <a:ext cx="5661320" cy="0"/>
          </a:xfrm>
          <a:prstGeom prst="line">
            <a:avLst/>
          </a:prstGeom>
          <a:noFill/>
          <a:ln w="1270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" name="组合 18"/>
          <p:cNvGrpSpPr/>
          <p:nvPr userDrawn="1"/>
        </p:nvGrpSpPr>
        <p:grpSpPr>
          <a:xfrm>
            <a:off x="7807001" y="6237561"/>
            <a:ext cx="4254228" cy="461665"/>
            <a:chOff x="7890444" y="6278695"/>
            <a:chExt cx="4254228" cy="461665"/>
          </a:xfrm>
        </p:grpSpPr>
        <p:sp>
          <p:nvSpPr>
            <p:cNvPr id="17" name="TextBox 7"/>
            <p:cNvSpPr>
              <a:spLocks noChangeArrowheads="1"/>
            </p:cNvSpPr>
            <p:nvPr userDrawn="1"/>
          </p:nvSpPr>
          <p:spPr bwMode="auto">
            <a:xfrm>
              <a:off x="8378372" y="6278695"/>
              <a:ext cx="37663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400" i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Java</a:t>
              </a:r>
              <a:r>
                <a:rPr lang="zh-CN" altLang="en-US" sz="2400" i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与移动智能设备开发</a:t>
              </a:r>
              <a:endParaRPr lang="zh-CN" altLang="en-US" sz="2400" i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0444" y="6278695"/>
              <a:ext cx="365796" cy="432000"/>
            </a:xfrm>
            <a:prstGeom prst="rect">
              <a:avLst/>
            </a:prstGeom>
            <a:effectLst/>
          </p:spPr>
        </p:pic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15" y="167734"/>
            <a:ext cx="4209602" cy="791167"/>
          </a:xfrm>
          <a:prstGeom prst="rect">
            <a:avLst/>
          </a:prstGeom>
        </p:spPr>
      </p:pic>
      <p:sp>
        <p:nvSpPr>
          <p:cNvPr id="21" name="文本框 20"/>
          <p:cNvSpPr txBox="1"/>
          <p:nvPr userDrawn="1"/>
        </p:nvSpPr>
        <p:spPr>
          <a:xfrm>
            <a:off x="5015880" y="2264747"/>
            <a:ext cx="5354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cap="none" spc="0" smtClean="0">
                <a:ln w="10160">
                  <a:noFill/>
                  <a:prstDash val="solid"/>
                </a:ln>
                <a:solidFill>
                  <a:srgbClr val="59666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en-US" altLang="zh-CN" sz="4800" b="1" cap="none" spc="0" baseline="0" smtClean="0">
                <a:ln w="10160">
                  <a:noFill/>
                  <a:prstDash val="solid"/>
                </a:ln>
                <a:solidFill>
                  <a:srgbClr val="59666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cap="none" spc="0" baseline="0" smtClean="0">
                <a:ln w="10160">
                  <a:noFill/>
                  <a:prstDash val="solid"/>
                </a:ln>
                <a:solidFill>
                  <a:srgbClr val="59666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基础开发</a:t>
            </a:r>
            <a:endParaRPr lang="zh-CN" altLang="en-US" sz="4800" b="1" cap="none" spc="0">
              <a:ln w="10160">
                <a:noFill/>
                <a:prstDash val="solid"/>
              </a:ln>
              <a:solidFill>
                <a:srgbClr val="59666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7168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624"/>
            <a:ext cx="1271464" cy="1271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464" y="274638"/>
            <a:ext cx="9842883" cy="958118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0" y="1232756"/>
            <a:ext cx="12192000" cy="180020"/>
          </a:xfrm>
          <a:prstGeom prst="rect">
            <a:avLst/>
          </a:prstGeom>
          <a:solidFill>
            <a:srgbClr val="88B4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66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833" y="188640"/>
            <a:ext cx="881755" cy="792088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42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463" y="274638"/>
            <a:ext cx="9842884" cy="95811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624"/>
            <a:ext cx="1271464" cy="1271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/>
          <p:cNvSpPr/>
          <p:nvPr userDrawn="1"/>
        </p:nvSpPr>
        <p:spPr>
          <a:xfrm>
            <a:off x="0" y="1232756"/>
            <a:ext cx="12192000" cy="180020"/>
          </a:xfrm>
          <a:prstGeom prst="rect">
            <a:avLst/>
          </a:prstGeom>
          <a:solidFill>
            <a:srgbClr val="88B4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66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833" y="188640"/>
            <a:ext cx="881755" cy="792088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732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64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159563" y="1268760"/>
            <a:ext cx="7620805" cy="2160240"/>
          </a:xfrm>
          <a:prstGeom prst="rect">
            <a:avLst/>
          </a:prstGeom>
          <a:noFill/>
        </p:spPr>
        <p:txBody>
          <a:bodyPr wrap="none" lIns="91440" tIns="45720" rIns="91440" bIns="45720" numCol="1">
            <a:prstTxWarp prst="textDeflateBottom">
              <a:avLst>
                <a:gd name="adj" fmla="val 32993"/>
              </a:avLst>
            </a:prstTxWarp>
            <a:spAutoFit/>
          </a:bodyPr>
          <a:lstStyle/>
          <a:p>
            <a:r>
              <a:rPr lang="en-US" altLang="zh-CN" sz="5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 flip="none" rotWithShape="1">
                  <a:gsLst>
                    <a:gs pos="100000">
                      <a:srgbClr val="FF0000"/>
                    </a:gs>
                    <a:gs pos="0">
                      <a:srgbClr val="00FF00"/>
                    </a:gs>
                    <a:gs pos="100000">
                      <a:srgbClr val="0000FF"/>
                    </a:gs>
                  </a:gsLst>
                  <a:lin ang="2700000" scaled="1"/>
                  <a:tileRect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Thank you</a:t>
            </a:r>
            <a:r>
              <a:rPr lang="zh-CN" altLang="en-US" sz="5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 flip="none" rotWithShape="1">
                  <a:gsLst>
                    <a:gs pos="100000">
                      <a:srgbClr val="FF0000"/>
                    </a:gs>
                    <a:gs pos="0">
                      <a:srgbClr val="00FF00"/>
                    </a:gs>
                    <a:gs pos="100000">
                      <a:srgbClr val="0000FF"/>
                    </a:gs>
                  </a:gsLst>
                  <a:lin ang="2700000" scaled="1"/>
                  <a:tileRect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！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66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833" y="188640"/>
            <a:ext cx="881755" cy="792088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276871"/>
            <a:ext cx="2736304" cy="3239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55000" endPos="20000" dist="254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452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22" descr="软件学院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511" y="1"/>
            <a:ext cx="6104467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1557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reference/android/widget/ArrayAdapter.html#pubcto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developer.android.com/reference/android/widget/GridView.html#lattrs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developer.android.com/reference/android/widget/TabHost.html#pubmethods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gi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reference/android/widget/package-summary.html" TargetMode="External"/><Relationship Id="rId2" Type="http://schemas.openxmlformats.org/officeDocument/2006/relationships/hyperlink" Target="http://developer.android.com/guide/topics/ui/index.html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第二章 </a:t>
            </a:r>
            <a:r>
              <a:rPr lang="zh-CN" altLang="en-US" smtClean="0"/>
              <a:t>第</a:t>
            </a:r>
            <a:r>
              <a:rPr lang="zh-CN" altLang="en-US"/>
              <a:t>三</a:t>
            </a:r>
            <a:r>
              <a:rPr lang="zh-CN" altLang="en-US" smtClean="0"/>
              <a:t>节</a:t>
            </a:r>
            <a:r>
              <a:rPr lang="zh-CN" altLang="en-US"/>
              <a:t/>
            </a:r>
            <a:br>
              <a:rPr lang="zh-CN" altLang="en-US"/>
            </a:br>
            <a:r>
              <a:rPr lang="en-US" altLang="zh-CN"/>
              <a:t>Android</a:t>
            </a:r>
            <a:r>
              <a:rPr lang="zh-CN" altLang="en-US"/>
              <a:t>高级组件</a:t>
            </a:r>
          </a:p>
        </p:txBody>
      </p:sp>
    </p:spTree>
    <p:extLst>
      <p:ext uri="{BB962C8B-B14F-4D97-AF65-F5344CB8AC3E}">
        <p14:creationId xmlns:p14="http://schemas.microsoft.com/office/powerpoint/2010/main" val="246536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常用的</a:t>
            </a:r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997151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中的常用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</a:p>
          <a:p>
            <a:pPr lvl="1">
              <a:spcBef>
                <a:spcPts val="800"/>
              </a:spcBef>
              <a:defRPr/>
            </a:pPr>
            <a:r>
              <a:rPr lang="en-US" altLang="zh-CN" sz="3200" dirty="0" err="1">
                <a:solidFill>
                  <a:srgbClr val="C00000"/>
                </a:solidFill>
              </a:rPr>
              <a:t>ArrayAdapter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：最简单的适配器，数据源为文本字符串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数组。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800"/>
              </a:spcBef>
              <a:defRPr/>
            </a:pPr>
            <a:r>
              <a:rPr lang="en-US" altLang="zh-CN" sz="3200" dirty="0" err="1">
                <a:solidFill>
                  <a:srgbClr val="C00000"/>
                </a:solidFill>
              </a:rPr>
              <a:t>SimpleAdapter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：简单适配器，数据源结构比较复杂，一般为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List&lt;Map&gt;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类型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对象。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800"/>
              </a:spcBef>
              <a:defRPr/>
            </a:pPr>
            <a:r>
              <a:rPr lang="en-US" altLang="zh-CN" sz="3200" dirty="0" smtClean="0">
                <a:solidFill>
                  <a:srgbClr val="C00000"/>
                </a:solidFill>
              </a:rPr>
              <a:t>SimpleCursorAdapter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：游标适配器，数据源一般为数据库中的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数据。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800"/>
              </a:spcBef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自定义适配器：更灵活的适配器，数据源不定（由用户自行指定），</a:t>
            </a:r>
            <a:r>
              <a:rPr lang="zh-CN" altLang="en-US" sz="3200" dirty="0">
                <a:solidFill>
                  <a:srgbClr val="C00000"/>
                </a:solidFill>
              </a:rPr>
              <a:t>需要继承</a:t>
            </a:r>
            <a:r>
              <a:rPr lang="en-US" altLang="zh-CN" sz="3200" dirty="0" err="1">
                <a:solidFill>
                  <a:srgbClr val="C00000"/>
                </a:solidFill>
              </a:rPr>
              <a:t>BaseAdapter</a:t>
            </a:r>
            <a:r>
              <a:rPr lang="zh-CN" altLang="en-US" sz="3200" dirty="0">
                <a:solidFill>
                  <a:srgbClr val="C00000"/>
                </a:solidFill>
              </a:rPr>
              <a:t>抽象</a:t>
            </a:r>
            <a:r>
              <a:rPr lang="zh-CN" altLang="en-US" sz="3200" dirty="0" smtClean="0">
                <a:solidFill>
                  <a:srgbClr val="C00000"/>
                </a:solidFill>
              </a:rPr>
              <a:t>类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34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AdapterView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使用的基本流程：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准备数据源（现在为本地数据源，今后扩展为网络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准备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每一个子项的视图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（连接数据源和视图布局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为指定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视图组件绑定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适配器。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绑定事件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03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ListView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110724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：以垂直可滑动列表形式显示子项目的视图容器，是一种</a:t>
            </a:r>
            <a:r>
              <a:rPr lang="en-US" altLang="zh-CN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2708920"/>
            <a:ext cx="2596612" cy="3940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01" y="2707444"/>
            <a:ext cx="2555827" cy="3940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6200" y="2757800"/>
            <a:ext cx="2555826" cy="38900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ListView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5069159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的应用十分广泛，在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各种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设置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界面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、列表显示界面都有它的身影。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使用的基本流程（同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准备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每一个子项的视图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Bef>
                <a:spcPts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可以使用内置的布局，也可以用户自定义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布局。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（连接数据源和视图布局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绑定事件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43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ListView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326895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简单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视图，要求如下：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Item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布局使用内置视图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数据源为字符串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数组；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ArrayAdapter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绑定子项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item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的选择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事件。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16" y="1600205"/>
            <a:ext cx="3096344" cy="500035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346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Step1</a:t>
            </a:r>
            <a:r>
              <a:rPr lang="zh-CN" altLang="en-US" dirty="0"/>
              <a:t>：准备</a:t>
            </a:r>
            <a:r>
              <a:rPr lang="en-US" altLang="zh-CN" dirty="0" err="1"/>
              <a:t>ListView</a:t>
            </a:r>
            <a:r>
              <a:rPr lang="zh-CN" altLang="en-US" dirty="0"/>
              <a:t>子项视图布局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4" y="1600201"/>
            <a:ext cx="10670976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使用内置的视图布局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内置的视图布局文件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位于 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"SDK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目录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\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platforms\android-XX\data\res\layout" 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目录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内置的视图布局文件在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中可以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使用 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r>
              <a:rPr lang="en-US" altLang="zh-CN" sz="3200" dirty="0" err="1" smtClean="0">
                <a:solidFill>
                  <a:srgbClr val="C00000"/>
                </a:solidFill>
              </a:rPr>
              <a:t>android.R.layout</a:t>
            </a:r>
            <a:r>
              <a:rPr lang="en-US" altLang="zh-CN" sz="3200" dirty="0" smtClean="0">
                <a:solidFill>
                  <a:srgbClr val="C00000"/>
                </a:solidFill>
              </a:rPr>
              <a:t>.***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" 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方式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引用。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23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Step2</a:t>
            </a:r>
            <a:r>
              <a:rPr lang="zh-CN" altLang="en-US" dirty="0"/>
              <a:t>：创建</a:t>
            </a:r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39416" y="1556793"/>
            <a:ext cx="10801200" cy="64807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中</a:t>
            </a:r>
            <a:r>
              <a:rPr lang="zh-CN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40" y="2132856"/>
            <a:ext cx="11568608" cy="3456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CN" sz="24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数据源数组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final String[] roles = 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{"Android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基础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编程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", "Android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综合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应用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", </a:t>
            </a:r>
          </a:p>
          <a:p>
            <a:pPr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               "Java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实践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开发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"};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4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Adapter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final 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ArrayAdapter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&lt;String&gt; </a:t>
            </a:r>
            <a:r>
              <a:rPr lang="en-US" altLang="zh-CN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rolesAdapter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new 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ArrayAdapter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&lt;String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&gt;(</a:t>
            </a:r>
          </a:p>
          <a:p>
            <a:pPr>
              <a:defRPr/>
            </a:pP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this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上下文环境</a:t>
            </a: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android.R.layout.simple_list_item_1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</a:b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roles </a:t>
            </a:r>
            <a:r>
              <a:rPr lang="en-US" altLang="zh-CN" sz="2400" b="1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883118" y="5589240"/>
            <a:ext cx="10325450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600"/>
              </a:spcAft>
              <a:defRPr/>
            </a:pPr>
            <a:r>
              <a:rPr lang="en-US" altLang="zh-CN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ArrayAdapter</a:t>
            </a:r>
            <a:r>
              <a:rPr lang="zh-CN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是最简单的适配器，构造方法有很多，参考：</a:t>
            </a:r>
            <a:endParaRPr lang="en-US" altLang="zh-CN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288249" y="6021288"/>
            <a:ext cx="11809312" cy="836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Aft>
                <a:spcPts val="600"/>
              </a:spcAft>
              <a:buFont typeface="Arial" pitchFamily="34" charset="0"/>
              <a:buNone/>
              <a:defRPr/>
            </a:pPr>
            <a:r>
              <a:rPr lang="en-US" altLang="zh-CN" sz="2400" smtClean="0">
                <a:hlinkClick r:id="rId2"/>
              </a:rPr>
              <a:t>https://developer.android.com/reference/android/widget/ArrayAdapter.html#pubctors</a:t>
            </a:r>
            <a:r>
              <a:rPr lang="en-US" altLang="zh-CN" sz="2400" smtClean="0"/>
              <a:t>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0591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dirty="0" smtClean="0"/>
              <a:t>Step3</a:t>
            </a:r>
            <a:r>
              <a:rPr lang="zh-CN" altLang="en-US" dirty="0" smtClean="0"/>
              <a:t>：为</a:t>
            </a:r>
            <a:r>
              <a:rPr lang="en-US" altLang="zh-CN" dirty="0" err="1" smtClean="0"/>
              <a:t>ListView</a:t>
            </a:r>
            <a:r>
              <a:rPr lang="zh-CN" altLang="en-US" dirty="0" smtClean="0"/>
              <a:t>绑定</a:t>
            </a:r>
            <a:r>
              <a:rPr lang="en-US" altLang="zh-CN" dirty="0" smtClean="0"/>
              <a:t>Adapter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67408" y="1556793"/>
            <a:ext cx="10873208" cy="237626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文件中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类对象绑定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很简单，只需找到该对象，直接使用</a:t>
            </a:r>
            <a:r>
              <a:rPr lang="en-US" altLang="zh-CN" sz="3200" dirty="0" smtClean="0">
                <a:solidFill>
                  <a:srgbClr val="C00000"/>
                </a:solidFill>
              </a:rPr>
              <a:t>setAdapter( )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方法即可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00223" y="3939368"/>
            <a:ext cx="9480376" cy="2448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CN" sz="28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8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en-US" altLang="zh-CN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ListView</a:t>
            </a:r>
            <a:r>
              <a:rPr lang="zh-CN" altLang="en-US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</a:t>
            </a:r>
          </a:p>
          <a:p>
            <a:pPr>
              <a:defRPr/>
            </a:pP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lv_subjects = findViewById(R.id.lv_subjects</a:t>
            </a:r>
            <a:r>
              <a:rPr lang="en-US" altLang="zh-CN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8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8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</a:t>
            </a:r>
            <a:r>
              <a:rPr lang="en-US" altLang="zh-CN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AdapterView</a:t>
            </a:r>
            <a:r>
              <a:rPr lang="zh-CN" altLang="en-US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ListView</a:t>
            </a:r>
            <a:r>
              <a:rPr lang="zh-CN" altLang="en-US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</a:t>
            </a:r>
            <a:r>
              <a:rPr lang="en-US" altLang="zh-CN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Adapter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800" b="1">
                <a:solidFill>
                  <a:srgbClr val="C00000"/>
                </a:solidFill>
                <a:latin typeface="Consolas" panose="020B0609020204030204" pitchFamily="49" charset="0"/>
              </a:rPr>
              <a:t>lv_subjects.setAdapter(rolesAdapter);</a:t>
            </a:r>
          </a:p>
        </p:txBody>
      </p:sp>
    </p:spTree>
    <p:extLst>
      <p:ext uri="{BB962C8B-B14F-4D97-AF65-F5344CB8AC3E}">
        <p14:creationId xmlns:p14="http://schemas.microsoft.com/office/powerpoint/2010/main" val="147618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Step4</a:t>
            </a:r>
            <a:r>
              <a:rPr lang="zh-CN" altLang="en-US" dirty="0"/>
              <a:t>：为</a:t>
            </a:r>
            <a:r>
              <a:rPr lang="en-US" altLang="zh-CN" dirty="0" err="1"/>
              <a:t>ListView</a:t>
            </a:r>
            <a:r>
              <a:rPr lang="zh-CN" altLang="en-US" dirty="0"/>
              <a:t>绑定事件监听器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400" y="1484784"/>
            <a:ext cx="10887000" cy="118072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每一个子选项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被点击时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，将触发该事件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83432" y="2564904"/>
            <a:ext cx="10153128" cy="4176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为</a:t>
            </a:r>
            <a:r>
              <a:rPr lang="en-US" altLang="zh-CN" sz="2000" dirty="0" err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ListView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的每一项绑定选择事件监听器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lv_roles.setOnItemClickListener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(new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AdapterView.OnItemClickListener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@Override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public void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onItemClick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AdapterView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&lt;?&gt; parent, View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view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endParaRPr lang="en-US" altLang="zh-CN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       </a:t>
            </a:r>
            <a:r>
              <a:rPr lang="en-US" altLang="zh-CN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position, long id)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</a:t>
            </a:r>
            <a:r>
              <a:rPr lang="en-US" altLang="zh-CN" sz="2000" b="1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en-US" altLang="zh-CN" sz="20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parent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：该项目父适配器的引用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</a:t>
            </a:r>
            <a:r>
              <a:rPr lang="en-US" altLang="zh-CN" sz="2000" b="1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en-US" altLang="zh-CN" sz="20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view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：当前项目视图控件的引用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</a:t>
            </a:r>
            <a:r>
              <a:rPr lang="en-US" altLang="zh-CN" sz="2000" b="1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en-US" altLang="zh-CN" sz="20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position</a:t>
            </a:r>
            <a:r>
              <a:rPr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 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当前项目在</a:t>
            </a:r>
            <a:r>
              <a:rPr lang="en-US" altLang="zh-CN" sz="2000" dirty="0" err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ListView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中的位置序号，序号从</a:t>
            </a:r>
            <a:r>
              <a:rPr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开始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</a:t>
            </a:r>
            <a:r>
              <a:rPr lang="en-US" altLang="zh-CN" sz="2000" b="1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en-US" altLang="zh-CN" sz="20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id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：当前项目在</a:t>
            </a:r>
            <a:r>
              <a:rPr lang="en-US" altLang="zh-CN" sz="2000" dirty="0" err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ListView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中的行号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Log.i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("position", position+"");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Log.i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("item",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rolesAdapter.getItem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(position));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});</a:t>
            </a:r>
            <a:endParaRPr lang="zh-CN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45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>
                <a:latin typeface="+mj-ea"/>
              </a:rPr>
              <a:t>使用</a:t>
            </a:r>
            <a:r>
              <a:rPr lang="en-US" altLang="zh-CN" dirty="0" err="1">
                <a:latin typeface="+mj-ea"/>
              </a:rPr>
              <a:t>ListView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7142584" cy="204482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自定义布局的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，要求如下：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Item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布局使用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自定义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自定义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适配器。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1592739"/>
            <a:ext cx="3024336" cy="506097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20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dirty="0"/>
              <a:t>教学目标</a:t>
            </a:r>
          </a:p>
        </p:txBody>
      </p:sp>
      <p:sp>
        <p:nvSpPr>
          <p:cNvPr id="33" name="内容占位符 4"/>
          <p:cNvSpPr txBox="1">
            <a:spLocks/>
          </p:cNvSpPr>
          <p:nvPr/>
        </p:nvSpPr>
        <p:spPr>
          <a:xfrm>
            <a:off x="839416" y="1600205"/>
            <a:ext cx="936104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掌握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常见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使用；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掌握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中常用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View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使用。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73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Step1</a:t>
            </a:r>
            <a:r>
              <a:rPr lang="zh-CN" altLang="en-US" dirty="0"/>
              <a:t>：准备</a:t>
            </a:r>
            <a:r>
              <a:rPr lang="en-US" altLang="zh-CN" dirty="0" err="1"/>
              <a:t>ListView</a:t>
            </a:r>
            <a:r>
              <a:rPr lang="zh-CN" altLang="en-US" dirty="0"/>
              <a:t>子视图布局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0"/>
            <a:ext cx="9371384" cy="53265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res/layout/activity_main.xml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99456" y="2315418"/>
            <a:ext cx="10022710" cy="41379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&lt;LinearLayout xmlns:android="http://schemas.android.com/apk/res/android"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android:layout_width="match_parent"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android:layout_height="match_parent"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android:orientation="vertical</a:t>
            </a: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"&gt;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</a:t>
            </a:r>
            <a:r>
              <a:rPr lang="en-US" altLang="zh-CN" sz="24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ListView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android:id="@+id/lv_persons"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android:layout_width="match_parent"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android:layout_height="wrap_content"&gt;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&lt;/ListView&gt;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&lt;/LinearLayout&gt;</a:t>
            </a:r>
          </a:p>
        </p:txBody>
      </p:sp>
    </p:spTree>
    <p:extLst>
      <p:ext uri="{BB962C8B-B14F-4D97-AF65-F5344CB8AC3E}">
        <p14:creationId xmlns:p14="http://schemas.microsoft.com/office/powerpoint/2010/main" val="14978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Step1</a:t>
            </a:r>
            <a:r>
              <a:rPr lang="zh-CN" altLang="en-US" dirty="0"/>
              <a:t>：准备</a:t>
            </a:r>
            <a:r>
              <a:rPr lang="en-US" altLang="zh-CN" dirty="0" err="1"/>
              <a:t>ListView</a:t>
            </a:r>
            <a:r>
              <a:rPr lang="zh-CN" altLang="en-US" dirty="0"/>
              <a:t>子视图布局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484784"/>
            <a:ext cx="9371384" cy="60466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res/layout/list_item.xml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：自定义布局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57866" y="2132856"/>
            <a:ext cx="9806686" cy="43687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LinearLayout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endParaRPr lang="en-US" altLang="zh-CN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</a:t>
            </a:r>
            <a:r>
              <a:rPr lang="en-US" altLang="zh-CN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xmlns:android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="http://schemas.android.com/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apk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/res/android"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android:layout_width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match_parent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android:layout_height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match_parent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android:orientation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="horizontal"&gt;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ImageView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="@+id/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img_header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android:layout_width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="0dp"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android:layout_height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wrap_content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android:layout_weight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="2"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android:adjustViewBounds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="true" /&gt;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LinearLayout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android:layout_width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="0dp"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android:layout_height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match_parent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android:layout_weight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="8"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android:orientation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="vertical"&gt;</a:t>
            </a:r>
          </a:p>
        </p:txBody>
      </p:sp>
    </p:spTree>
    <p:extLst>
      <p:ext uri="{BB962C8B-B14F-4D97-AF65-F5344CB8AC3E}">
        <p14:creationId xmlns:p14="http://schemas.microsoft.com/office/powerpoint/2010/main" val="379842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Step1</a:t>
            </a:r>
            <a:r>
              <a:rPr lang="zh-CN" altLang="en-US" dirty="0"/>
              <a:t>：准备</a:t>
            </a:r>
            <a:r>
              <a:rPr lang="en-US" altLang="zh-CN" dirty="0" err="1"/>
              <a:t>ListView</a:t>
            </a:r>
            <a:r>
              <a:rPr lang="zh-CN" altLang="en-US" dirty="0"/>
              <a:t>子视图布局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27448" y="1700808"/>
            <a:ext cx="9937104" cy="38884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&lt;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TextView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="@+id/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txt_name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android:layout_width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match_parent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android:layout_height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wrap_content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android:layout_weight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="2"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android:textSize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24sp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 /&gt;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TextView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="@+id/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txt_desc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android:layout_width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match_parent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android:layout_height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wrap_content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android:layout_weight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="1"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android:textSize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16sp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 /&gt;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&lt;/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LinearLayout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&gt;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&lt;/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LinearLayout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819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Step2</a:t>
            </a:r>
            <a:r>
              <a:rPr lang="zh-CN" altLang="en-US" dirty="0"/>
              <a:t>：创建</a:t>
            </a:r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60466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中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882903" y="5013176"/>
            <a:ext cx="9937104" cy="1196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600"/>
              </a:spcAft>
              <a:defRPr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其中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CustomAdapter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为用户自定义的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类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该类需要继承</a:t>
            </a:r>
            <a:r>
              <a:rPr lang="en-US" altLang="zh-CN" sz="3200" smtClean="0">
                <a:solidFill>
                  <a:srgbClr val="C00000"/>
                </a:solidFill>
              </a:rPr>
              <a:t>BaseAdapter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父类。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82903" y="2276872"/>
            <a:ext cx="10282177" cy="2448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CustomAdapter customAdapter = new </a:t>
            </a:r>
            <a:r>
              <a:rPr lang="en-US" altLang="zh-CN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CustomAdapter(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this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28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8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</a:t>
            </a:r>
            <a:r>
              <a:rPr lang="zh-CN" altLang="en-US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</a:p>
          <a:p>
            <a:pPr>
              <a:defRPr/>
            </a:pP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zh-CN" altLang="en-US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dataSource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8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8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</a:t>
            </a:r>
            <a:endParaRPr lang="zh-CN" altLang="en-US" sz="280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R.layout.list_item </a:t>
            </a:r>
            <a:r>
              <a:rPr lang="en-US" altLang="zh-CN" sz="28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8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</a:t>
            </a:r>
            <a:r>
              <a:rPr lang="zh-CN" altLang="en-US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项布局文件</a:t>
            </a:r>
          </a:p>
          <a:p>
            <a:pPr>
              <a:defRPr/>
            </a:pPr>
            <a:r>
              <a:rPr lang="en-US" altLang="zh-CN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98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Step2</a:t>
            </a:r>
            <a:r>
              <a:rPr lang="zh-CN" altLang="en-US" dirty="0"/>
              <a:t>：创建</a:t>
            </a:r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12776"/>
            <a:ext cx="10972800" cy="564976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3200" dirty="0" smtClean="0"/>
              <a:t>自定义的</a:t>
            </a:r>
            <a:r>
              <a:rPr lang="en-US" altLang="zh-CN" sz="3200" dirty="0" smtClean="0"/>
              <a:t>BaseAdapter</a:t>
            </a:r>
            <a:r>
              <a:rPr lang="zh-CN" altLang="en-US" sz="3200" dirty="0" smtClean="0"/>
              <a:t>文件（</a:t>
            </a:r>
            <a:r>
              <a:rPr lang="en-US" altLang="zh-CN" sz="3200" dirty="0" smtClean="0"/>
              <a:t>CustomAdapter</a:t>
            </a:r>
            <a:r>
              <a:rPr lang="zh-CN" altLang="en-US" sz="3200" dirty="0" smtClean="0"/>
              <a:t>）</a:t>
            </a:r>
            <a:endParaRPr lang="en-US" altLang="zh-CN" sz="3200" dirty="0"/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9336" y="1988840"/>
            <a:ext cx="11953328" cy="4723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public class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CustomAdapter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extends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BaseAdapter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{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private Context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context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 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</a:t>
            </a:r>
            <a:r>
              <a:rPr lang="en-US" altLang="zh-CN" sz="2000" b="1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上下文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环境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List&lt;Map&lt;String, Object&gt;&gt;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dataSource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 </a:t>
            </a:r>
            <a:r>
              <a:rPr lang="en-US" altLang="zh-CN" sz="2000" b="1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声明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数据源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item_layout_id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 </a:t>
            </a:r>
            <a:r>
              <a:rPr lang="en-US" altLang="zh-CN" sz="2000" b="1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声明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列表项的布局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声明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列表项中的控件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public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CustomAdapter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(Context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context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List&lt;Map&lt;String, Object&gt;&gt;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dataSource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endParaRPr lang="en-US" altLang="zh-CN" sz="2000" b="1" dirty="0" smtClean="0">
              <a:solidFill>
                <a:srgbClr val="C0000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    </a:t>
            </a:r>
            <a:r>
              <a:rPr lang="en-US" altLang="zh-CN" sz="2000" b="1" dirty="0" err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en-US" altLang="zh-CN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item_layout_id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this.context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context; 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</a:t>
            </a:r>
            <a:r>
              <a:rPr lang="en-US" altLang="zh-CN" sz="2000" b="1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上下文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环境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this.dataSource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dataSource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 </a:t>
            </a:r>
            <a:r>
              <a:rPr lang="en-US" altLang="zh-CN" sz="2000" b="1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数据源</a:t>
            </a:r>
            <a:endParaRPr lang="zh-CN" altLang="en-US" sz="2000" dirty="0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this.item_layout_id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item_layout_id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 </a:t>
            </a:r>
            <a:r>
              <a:rPr lang="en-US" altLang="zh-CN" sz="2000" b="1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列表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项布局文件</a:t>
            </a:r>
            <a:r>
              <a:rPr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ID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} 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public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getCount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{return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dataSource.size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();} 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public Object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getItem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position) 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 return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dataSource.get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(position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); }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public long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getItemId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position) { return position; }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public View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getView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(final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position,View</a:t>
            </a:r>
            <a:r>
              <a:rPr lang="en-US" altLang="zh-CN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convertView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ViewGroup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parent)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147442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Step2</a:t>
            </a:r>
            <a:r>
              <a:rPr lang="zh-CN" altLang="en-US" dirty="0"/>
              <a:t>：创建</a:t>
            </a:r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9336" y="1507610"/>
            <a:ext cx="11953328" cy="52051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if(null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== convertView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){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加载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列表项布局文件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LayoutInflater mInflater = LayoutInflater.from(context);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convertView = mInflater.inflate(item_layout_id, null);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接下来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先获取列表项中的控件对象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ImageView img_header = convertView.findViewById(R.id.img_header);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TextView txt_name = convertView.findViewById(R.id.txt_name);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TextView txt_desc = convertView.findViewById(R.id.txt_desc);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给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数据项填充数据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final Map&lt;String, Object&gt; mItemData = dataSource.get(position);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img_header.setImageResource((int)mItemData.get("header"));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txt_name.setText(mItemData.get("name").toString());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txt_desc.setText(mItemData.get("desc").toString());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给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列表项中的控件注册事件监听器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img_header.setOnClickListener(new View.OnClickListener() {……});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return convertView;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列表项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0670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smtClean="0"/>
              <a:t>Step3</a:t>
            </a:r>
            <a:r>
              <a:rPr lang="zh-CN" altLang="en-US" sz="3600" smtClean="0"/>
              <a:t>、</a:t>
            </a:r>
            <a:r>
              <a:rPr lang="en-US" altLang="zh-CN" sz="3600" smtClean="0"/>
              <a:t>4</a:t>
            </a:r>
            <a:r>
              <a:rPr lang="zh-CN" altLang="en-US" sz="3600" dirty="0"/>
              <a:t>：绑定</a:t>
            </a:r>
            <a:r>
              <a:rPr lang="en-US" altLang="zh-CN" sz="3600" dirty="0"/>
              <a:t>Adapter</a:t>
            </a:r>
            <a:r>
              <a:rPr lang="zh-CN" altLang="en-US" sz="3600" dirty="0"/>
              <a:t>并添加事件监听器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412776"/>
            <a:ext cx="10742984" cy="14401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准备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控件中显示的数据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991544" y="2708920"/>
            <a:ext cx="8136904" cy="38027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准备</a:t>
            </a:r>
            <a:r>
              <a:rPr lang="zh-CN" altLang="en-US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数据源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List&lt;Map&lt;String, Object&gt;&gt; dataSource = new ArrayList&lt;&gt;();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Map&lt;String, Object&gt; itemData1 = new HashMap&lt;&gt;();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定义</a:t>
            </a:r>
            <a:r>
              <a:rPr lang="zh-CN" altLang="en-US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</a:t>
            </a:r>
            <a:r>
              <a:rPr lang="en-US" altLang="zh-CN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个数据项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itemData1.put("header", R.mipmap.header_flower);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itemData1.put("name", "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校花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itemData1.put("desc", "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女神太累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dataSource.add(itemData1);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</a:t>
            </a:r>
            <a:r>
              <a:rPr lang="en-US" altLang="zh-CN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</a:t>
            </a:r>
            <a:r>
              <a:rPr lang="zh-CN" altLang="en-US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个数据项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Map&lt;String, Object&gt; itemData2 = new HashMap&lt;&gt;();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......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dataSource.add(itemData2);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......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194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smtClean="0"/>
              <a:t>Step3</a:t>
            </a:r>
            <a:r>
              <a:rPr lang="zh-CN" altLang="en-US" sz="3600" smtClean="0"/>
              <a:t>、</a:t>
            </a:r>
            <a:r>
              <a:rPr lang="en-US" altLang="zh-CN" sz="3600" smtClean="0"/>
              <a:t>4</a:t>
            </a:r>
            <a:r>
              <a:rPr lang="zh-CN" altLang="en-US" sz="3600" dirty="0"/>
              <a:t>：绑定</a:t>
            </a:r>
            <a:r>
              <a:rPr lang="en-US" altLang="zh-CN" sz="3600" dirty="0"/>
              <a:t>Adapter</a:t>
            </a:r>
            <a:r>
              <a:rPr lang="zh-CN" altLang="en-US" sz="3600" dirty="0"/>
              <a:t>并添加事件监听器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0"/>
            <a:ext cx="10742984" cy="341297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获取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控件对象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适配器对象。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给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控件设置适配器。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给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的列表项注册点击事件监听器。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7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/>
              <a:t>Step3</a:t>
            </a:r>
            <a:r>
              <a:rPr lang="zh-CN" altLang="en-US" sz="3600"/>
              <a:t>、</a:t>
            </a:r>
            <a:r>
              <a:rPr lang="en-US" altLang="zh-CN" sz="3600"/>
              <a:t>4</a:t>
            </a:r>
            <a:r>
              <a:rPr lang="zh-CN" altLang="en-US" sz="3600"/>
              <a:t>：绑定</a:t>
            </a:r>
            <a:r>
              <a:rPr lang="en-US" altLang="zh-CN" sz="3600"/>
              <a:t>Adapter</a:t>
            </a:r>
            <a:r>
              <a:rPr lang="zh-CN" altLang="en-US" sz="3600"/>
              <a:t>并添加事件监听器</a:t>
            </a:r>
            <a:endParaRPr lang="zh-CN" altLang="en-US" sz="3600" dirty="0">
              <a:latin typeface="+mj-ea"/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67408" y="1507610"/>
            <a:ext cx="11089232" cy="51617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lv_persons = findViewById(R.id.lv_persons);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获取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ListView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控件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CustomAdapter customAdapter = new CustomAdapter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创建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Adapter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对象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this,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上下文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环境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dataSource,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数据源</a:t>
            </a:r>
            <a:endParaRPr lang="zh-CN" altLang="en-US" sz="2000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R.layout.list_item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列表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项布局文件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lv_persons.setAdapter(customAdapter);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给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ListView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控件设置适配器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给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ListView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的列表项注册点击事件监听器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lv_persons.setOnItemClickListener(new AdapterView.OnItemClickListener()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public void onItemClick(AdapterView&lt;?&gt; parent, View view, 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      int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position, long id)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Toast.makeText(getApplicationContext(), 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 parent.getAdapter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().getItem(position).toString(), 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 Toast.LENGTH_SHORT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).show();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76941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ListView</a:t>
            </a:r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20506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使用方法小结：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准备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每一个子项的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视图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可以使用内置的布局，也可以用户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自定义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（连接数据源和视图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布局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事件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34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3118282" y="2132856"/>
            <a:ext cx="6362094" cy="685801"/>
            <a:chOff x="3467195" y="1571956"/>
            <a:chExt cx="6362094" cy="685801"/>
          </a:xfrm>
        </p:grpSpPr>
        <p:sp>
          <p:nvSpPr>
            <p:cNvPr id="58" name="AutoShape 20"/>
            <p:cNvSpPr>
              <a:spLocks noChangeArrowheads="1"/>
            </p:cNvSpPr>
            <p:nvPr/>
          </p:nvSpPr>
          <p:spPr bwMode="gray">
            <a:xfrm>
              <a:off x="3666685" y="1622841"/>
              <a:ext cx="6162604" cy="5476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9" name="Text Box 13"/>
            <p:cNvSpPr txBox="1">
              <a:spLocks noChangeArrowheads="1"/>
            </p:cNvSpPr>
            <p:nvPr/>
          </p:nvSpPr>
          <p:spPr bwMode="gray">
            <a:xfrm>
              <a:off x="4323184" y="1670893"/>
              <a:ext cx="490465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类视图控件的使用</a:t>
              </a: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467195" y="1571956"/>
              <a:ext cx="838200" cy="685801"/>
              <a:chOff x="2154677" y="1533774"/>
              <a:chExt cx="838200" cy="685801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63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62" name="Picture 17" descr="Picture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5" name="组合 64"/>
          <p:cNvGrpSpPr/>
          <p:nvPr/>
        </p:nvGrpSpPr>
        <p:grpSpPr>
          <a:xfrm>
            <a:off x="3143671" y="3076171"/>
            <a:ext cx="6336704" cy="685801"/>
            <a:chOff x="4828395" y="764704"/>
            <a:chExt cx="6336704" cy="685801"/>
          </a:xfrm>
        </p:grpSpPr>
        <p:sp>
          <p:nvSpPr>
            <p:cNvPr id="66" name="AutoShape 20"/>
            <p:cNvSpPr>
              <a:spLocks noChangeArrowheads="1"/>
            </p:cNvSpPr>
            <p:nvPr/>
          </p:nvSpPr>
          <p:spPr bwMode="gray">
            <a:xfrm>
              <a:off x="5027884" y="815589"/>
              <a:ext cx="613721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7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4884446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TabHost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视图控件的使用</a:t>
              </a: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1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</a:p>
              </p:txBody>
            </p:sp>
          </p:grpSp>
          <p:pic>
            <p:nvPicPr>
              <p:cNvPr id="70" name="Picture 17" descr="Picture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99" name="组合 98"/>
          <p:cNvGrpSpPr/>
          <p:nvPr/>
        </p:nvGrpSpPr>
        <p:grpSpPr>
          <a:xfrm>
            <a:off x="3143671" y="4039343"/>
            <a:ext cx="6336704" cy="685801"/>
            <a:chOff x="4828395" y="764704"/>
            <a:chExt cx="6336704" cy="685801"/>
          </a:xfrm>
        </p:grpSpPr>
        <p:sp>
          <p:nvSpPr>
            <p:cNvPr id="10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6137214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01" name="Text Box 13"/>
            <p:cNvSpPr txBox="1">
              <a:spLocks noChangeArrowheads="1"/>
            </p:cNvSpPr>
            <p:nvPr/>
          </p:nvSpPr>
          <p:spPr bwMode="gray">
            <a:xfrm>
              <a:off x="5684383" y="863641"/>
              <a:ext cx="488444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其它常用视图控件的使用</a:t>
              </a: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03" name="组合 10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104" name="Picture 17" descr="Picture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01620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ListView</a:t>
            </a:r>
            <a:r>
              <a:rPr lang="zh-CN" altLang="en-US" dirty="0">
                <a:latin typeface="+mj-ea"/>
              </a:rPr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600201"/>
            <a:ext cx="10814992" cy="362899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若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一个应用屏幕只有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列表，则可以令该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继承</a:t>
            </a:r>
            <a:r>
              <a:rPr lang="en-US" altLang="zh-CN" sz="3200" dirty="0" err="1">
                <a:solidFill>
                  <a:srgbClr val="C00000"/>
                </a:solidFill>
              </a:rPr>
              <a:t>ListActivity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类。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在布局文件中，不需要添加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元素。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中，直接使用</a:t>
            </a:r>
            <a:r>
              <a:rPr lang="en-US" altLang="zh-CN" sz="3200" dirty="0" err="1">
                <a:solidFill>
                  <a:srgbClr val="C00000"/>
                </a:solidFill>
              </a:rPr>
              <a:t>getListView</a:t>
            </a:r>
            <a:r>
              <a:rPr lang="en-US" altLang="zh-CN" sz="3200" dirty="0">
                <a:solidFill>
                  <a:srgbClr val="C00000"/>
                </a:solidFill>
              </a:rPr>
              <a:t>( )</a:t>
            </a:r>
            <a:r>
              <a:rPr lang="zh-CN" altLang="en-US" sz="3200" dirty="0">
                <a:solidFill>
                  <a:srgbClr val="C00000"/>
                </a:solidFill>
              </a:rPr>
              <a:t>方法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，即获得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对象，其它方法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相同。</a:t>
            </a:r>
            <a:endParaRPr lang="zh-CN" altLang="en-US" sz="3200" dirty="0"/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2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556792"/>
            <a:ext cx="2905874" cy="512460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551" y="1560449"/>
            <a:ext cx="2943857" cy="512094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90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556792"/>
            <a:ext cx="2754306" cy="4896544"/>
          </a:xfr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264" y="1556792"/>
            <a:ext cx="2754306" cy="489654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95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1628800"/>
            <a:ext cx="2880319" cy="5030335"/>
          </a:xfr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97" y="1629405"/>
            <a:ext cx="2833651" cy="50297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214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628800"/>
            <a:ext cx="2907060" cy="494715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144" y="1628800"/>
            <a:ext cx="2787128" cy="494715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385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j-ea"/>
              </a:rPr>
              <a:t>使用</a:t>
            </a:r>
            <a:r>
              <a:rPr lang="en-US" altLang="zh-CN" dirty="0" err="1">
                <a:latin typeface="+mj-ea"/>
              </a:rPr>
              <a:t>GridView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2"/>
            <a:ext cx="10742984" cy="6937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：以网格列表形式显示子项目的视图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容器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08" y="2293985"/>
            <a:ext cx="2521080" cy="437537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8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GridView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使用的基本流程（同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准备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每一个子项的视图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可以使用内置的布局，也可以用户自定义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（连接数据源和视图布局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绑定事件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69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GridView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6624736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实现简单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，要求如下：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Item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布局使用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自定义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自定义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适配器。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00" y="1578869"/>
            <a:ext cx="2952328" cy="501746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4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Step1</a:t>
            </a:r>
            <a:r>
              <a:rPr lang="zh-CN" altLang="en-US" dirty="0"/>
              <a:t>：准备</a:t>
            </a:r>
            <a:r>
              <a:rPr lang="en-US" altLang="zh-CN" dirty="0" err="1"/>
              <a:t>GridView</a:t>
            </a:r>
            <a:r>
              <a:rPr lang="zh-CN" altLang="en-US" dirty="0"/>
              <a:t>子视图布局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600200"/>
            <a:ext cx="10814992" cy="7486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res/layout/main.xml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：建立</a:t>
            </a:r>
            <a:r>
              <a:rPr lang="en-US" altLang="zh-CN" sz="320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控件。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919536" y="2348880"/>
            <a:ext cx="8136904" cy="26480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GridView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="@+id/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lv_persons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android:layout_width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match_parent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android:layout_height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wrap_content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android:numColumns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auto_fit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app:layout_constraintLeft_toLeftOf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app:layout_constraintRight_toRightOf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app:layout_constraintTop_toTopOf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="parent" /&gt;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1127448" y="5229200"/>
            <a:ext cx="10814992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600"/>
              </a:spcAft>
              <a:defRPr/>
            </a:pPr>
            <a:r>
              <a:rPr lang="zh-CN" altLang="en-US" sz="2800" smtClean="0"/>
              <a:t>属性参考：</a:t>
            </a:r>
            <a:endParaRPr lang="en-US" altLang="zh-CN" sz="2800" smtClean="0"/>
          </a:p>
          <a:p>
            <a:pPr lvl="2">
              <a:spcAft>
                <a:spcPts val="600"/>
              </a:spcAft>
              <a:defRPr/>
            </a:pPr>
            <a:r>
              <a:rPr lang="en-US" altLang="zh-CN" smtClean="0">
                <a:hlinkClick r:id="rId2"/>
              </a:rPr>
              <a:t>http://developer.android.com/reference/android/widget/GridView.html#lattrs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010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Step2</a:t>
            </a:r>
            <a:r>
              <a:rPr lang="zh-CN" altLang="en-US" dirty="0"/>
              <a:t>：创建</a:t>
            </a:r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0"/>
            <a:ext cx="9371384" cy="463711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res/layout/list_item.xml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：不变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文件：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获取</a:t>
            </a:r>
            <a:r>
              <a:rPr lang="en-US" altLang="zh-CN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控件；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对象；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给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控件设置适配器；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给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控件的列表项设置事件监听器。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自定义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BaseAdapter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适配器：不变。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AdapterView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110871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容器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控件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其整体效果由每一个</a:t>
            </a:r>
            <a:r>
              <a:rPr lang="zh-CN" altLang="en-US" sz="3200" dirty="0">
                <a:solidFill>
                  <a:srgbClr val="C00000"/>
                </a:solidFill>
              </a:rPr>
              <a:t>子元素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内容决定，子元素的形式由</a:t>
            </a:r>
            <a:r>
              <a:rPr lang="en-US" altLang="zh-CN" sz="3200">
                <a:solidFill>
                  <a:srgbClr val="C00000"/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决定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964612"/>
            <a:ext cx="2134148" cy="35531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2993182"/>
            <a:ext cx="2145500" cy="35190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598" y="2924944"/>
            <a:ext cx="2637236" cy="36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89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/>
              <a:t>Spinner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Spinner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：下拉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列表。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使用基本流程：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建立子项目布局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文件；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为视图控件绑定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绑定事件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0" y="1600205"/>
            <a:ext cx="2880320" cy="499647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120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smtClean="0"/>
              <a:t>Gallery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Gallery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：水平滑动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列表。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使用基本流程：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建立子项目布局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文件；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为视图控件绑定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绑定事件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24" y="1600201"/>
            <a:ext cx="2808312" cy="471853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611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AutocompleteTextView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4" y="1600201"/>
            <a:ext cx="10670976" cy="4525963"/>
          </a:xfrm>
        </p:spPr>
        <p:txBody>
          <a:bodyPr>
            <a:normAutofit/>
          </a:bodyPr>
          <a:lstStyle/>
          <a:p>
            <a:r>
              <a:rPr lang="en-US" altLang="zh-CN" sz="3200" dirty="0" err="1" smtClean="0"/>
              <a:t>AutocompleteTextView</a:t>
            </a:r>
            <a:r>
              <a:rPr lang="zh-CN" altLang="en-US" sz="3200" dirty="0" smtClean="0"/>
              <a:t>。</a:t>
            </a:r>
            <a:endParaRPr lang="en-US" altLang="zh-CN" sz="3200" dirty="0"/>
          </a:p>
          <a:p>
            <a:pPr lvl="1"/>
            <a:r>
              <a:rPr lang="zh-CN" altLang="en-US" sz="3200" dirty="0"/>
              <a:t>自动完成输入框</a:t>
            </a:r>
            <a:endParaRPr lang="en-US" altLang="zh-CN" sz="3200" dirty="0"/>
          </a:p>
          <a:p>
            <a:r>
              <a:rPr lang="zh-CN" altLang="en-US" sz="3200" dirty="0"/>
              <a:t>使用基本流程：</a:t>
            </a:r>
            <a:endParaRPr lang="en-US" altLang="zh-CN" sz="3200" dirty="0"/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/>
              <a:t>建立子项目布局</a:t>
            </a:r>
            <a:r>
              <a:rPr lang="zh-CN" altLang="en-US" sz="3200" dirty="0" smtClean="0"/>
              <a:t>文件；</a:t>
            </a:r>
            <a:endParaRPr lang="en-US" altLang="zh-CN" sz="3200" dirty="0"/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/>
              <a:t>创建</a:t>
            </a:r>
            <a:r>
              <a:rPr lang="en-US" altLang="zh-CN" sz="3200" dirty="0" smtClean="0"/>
              <a:t>Adapter</a:t>
            </a:r>
            <a:r>
              <a:rPr lang="zh-CN" altLang="en-US" sz="3200" dirty="0" smtClean="0"/>
              <a:t>；</a:t>
            </a:r>
            <a:endParaRPr lang="en-US" altLang="zh-CN" sz="3200" dirty="0"/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/>
              <a:t>为视图控件绑定</a:t>
            </a:r>
            <a:r>
              <a:rPr lang="en-US" altLang="zh-CN" sz="3200" dirty="0" smtClean="0"/>
              <a:t>Adapter</a:t>
            </a:r>
            <a:r>
              <a:rPr lang="zh-CN" altLang="en-US" sz="3200" dirty="0" smtClean="0"/>
              <a:t>；</a:t>
            </a:r>
            <a:endParaRPr lang="en-US" altLang="zh-CN" sz="3200" dirty="0"/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/>
              <a:t>绑定事件</a:t>
            </a:r>
            <a:r>
              <a:rPr lang="zh-CN" altLang="en-US" sz="3200" dirty="0" smtClean="0"/>
              <a:t>监听器。</a:t>
            </a:r>
            <a:endParaRPr lang="en-US" altLang="zh-CN" sz="32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24" y="1600024"/>
            <a:ext cx="2880320" cy="474479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403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 err="1"/>
              <a:t>AdapterView</a:t>
            </a:r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9251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：以列表形式一组数据，显示外观由不同的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子对象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决定。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类对象使用的基本流程：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准备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每一个子项的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视图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（连接数据源和视图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布局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为指定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视图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控件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绑定适配器；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事件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72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3143671" y="2132856"/>
            <a:ext cx="6336704" cy="685801"/>
            <a:chOff x="4828395" y="764704"/>
            <a:chExt cx="6336704" cy="685801"/>
          </a:xfrm>
        </p:grpSpPr>
        <p:sp>
          <p:nvSpPr>
            <p:cNvPr id="66" name="AutoShape 20"/>
            <p:cNvSpPr>
              <a:spLocks noChangeArrowheads="1"/>
            </p:cNvSpPr>
            <p:nvPr/>
          </p:nvSpPr>
          <p:spPr bwMode="gray">
            <a:xfrm>
              <a:off x="5027884" y="815589"/>
              <a:ext cx="613721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7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4884446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类视图控件的使用</a:t>
              </a: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1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70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0" name="组合 29"/>
          <p:cNvGrpSpPr/>
          <p:nvPr/>
        </p:nvGrpSpPr>
        <p:grpSpPr>
          <a:xfrm>
            <a:off x="3143671" y="3068960"/>
            <a:ext cx="6362094" cy="685801"/>
            <a:chOff x="3467195" y="1571956"/>
            <a:chExt cx="6362094" cy="685801"/>
          </a:xfrm>
        </p:grpSpPr>
        <p:sp>
          <p:nvSpPr>
            <p:cNvPr id="31" name="AutoShape 20"/>
            <p:cNvSpPr>
              <a:spLocks noChangeArrowheads="1"/>
            </p:cNvSpPr>
            <p:nvPr/>
          </p:nvSpPr>
          <p:spPr bwMode="gray">
            <a:xfrm>
              <a:off x="3666685" y="1622841"/>
              <a:ext cx="6162604" cy="5476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32" name="Text Box 13"/>
            <p:cNvSpPr txBox="1">
              <a:spLocks noChangeArrowheads="1"/>
            </p:cNvSpPr>
            <p:nvPr/>
          </p:nvSpPr>
          <p:spPr bwMode="gray">
            <a:xfrm>
              <a:off x="4323184" y="1670893"/>
              <a:ext cx="490465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TabHost</a:t>
              </a:r>
              <a:r>
                <a:rPr lang="zh-CN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视图控件的使用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3467195" y="1571956"/>
              <a:ext cx="838200" cy="685801"/>
              <a:chOff x="2154677" y="1533774"/>
              <a:chExt cx="838200" cy="685801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3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</a:p>
              </p:txBody>
            </p:sp>
          </p:grpSp>
          <p:pic>
            <p:nvPicPr>
              <p:cNvPr id="3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99" name="组合 98"/>
          <p:cNvGrpSpPr/>
          <p:nvPr/>
        </p:nvGrpSpPr>
        <p:grpSpPr>
          <a:xfrm>
            <a:off x="3143671" y="4039343"/>
            <a:ext cx="6336704" cy="685801"/>
            <a:chOff x="4828395" y="764704"/>
            <a:chExt cx="6336704" cy="685801"/>
          </a:xfrm>
        </p:grpSpPr>
        <p:sp>
          <p:nvSpPr>
            <p:cNvPr id="10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6137214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01" name="Text Box 13"/>
            <p:cNvSpPr txBox="1">
              <a:spLocks noChangeArrowheads="1"/>
            </p:cNvSpPr>
            <p:nvPr/>
          </p:nvSpPr>
          <p:spPr bwMode="gray">
            <a:xfrm>
              <a:off x="5684383" y="863641"/>
              <a:ext cx="488444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其它常用视图控件的使用</a:t>
              </a: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03" name="组合 10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10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5487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>
                <a:latin typeface="+mj-ea"/>
              </a:rPr>
              <a:t>TabHost</a:t>
            </a:r>
            <a:r>
              <a:rPr lang="zh-CN" altLang="en-US" dirty="0">
                <a:latin typeface="+mj-ea"/>
              </a:rPr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556792"/>
            <a:ext cx="10814992" cy="132474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：选项卡或标签页，每一部分显示不同的布局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页面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541" y="2283466"/>
            <a:ext cx="2343099" cy="416551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256841"/>
            <a:ext cx="2316807" cy="411876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2275662"/>
            <a:ext cx="2297135" cy="408379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2276872"/>
            <a:ext cx="2304256" cy="409645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879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TabHost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6915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应用也是十分广泛，应用在要快速在多个界面之间切换功能。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使用方法：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建立主布局页面和各个选项页面（使用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XML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方式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</a:t>
            </a:r>
            <a:r>
              <a:rPr lang="en-US" altLang="zh-CN" sz="320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组件；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Aft>
                <a:spcPts val="600"/>
              </a:spcAft>
              <a:defRPr/>
            </a:pPr>
            <a:r>
              <a:rPr lang="zh-CN" altLang="en-US" sz="2800" dirty="0">
                <a:solidFill>
                  <a:srgbClr val="C00000"/>
                </a:solidFill>
              </a:rPr>
              <a:t>在主布局中包含</a:t>
            </a:r>
            <a:r>
              <a:rPr lang="en-US" altLang="zh-CN" sz="2800" err="1">
                <a:solidFill>
                  <a:srgbClr val="C00000"/>
                </a:solidFill>
              </a:rPr>
              <a:t>tabhost</a:t>
            </a:r>
            <a:r>
              <a:rPr lang="zh-CN" altLang="en-US" sz="2800" smtClean="0">
                <a:solidFill>
                  <a:srgbClr val="C00000"/>
                </a:solidFill>
              </a:rPr>
              <a:t>视图。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lvl="2">
              <a:spcAft>
                <a:spcPts val="600"/>
              </a:spcAft>
              <a:defRPr/>
            </a:pPr>
            <a:r>
              <a:rPr lang="zh-CN" altLang="en-US" sz="2800" dirty="0">
                <a:solidFill>
                  <a:srgbClr val="C00000"/>
                </a:solidFill>
              </a:rPr>
              <a:t>主</a:t>
            </a:r>
            <a:r>
              <a:rPr lang="en-US" altLang="zh-CN" sz="2800" dirty="0">
                <a:solidFill>
                  <a:srgbClr val="C00000"/>
                </a:solidFill>
              </a:rPr>
              <a:t>Activity</a:t>
            </a:r>
            <a:r>
              <a:rPr lang="zh-CN" altLang="en-US" sz="2800">
                <a:solidFill>
                  <a:srgbClr val="C00000"/>
                </a:solidFill>
              </a:rPr>
              <a:t>继承</a:t>
            </a:r>
            <a:r>
              <a:rPr lang="en-US" altLang="zh-CN" sz="2800" smtClean="0">
                <a:solidFill>
                  <a:srgbClr val="C00000"/>
                </a:solidFill>
              </a:rPr>
              <a:t>TabActivity</a:t>
            </a:r>
            <a:r>
              <a:rPr lang="zh-CN" altLang="en-US" sz="2800" smtClean="0">
                <a:solidFill>
                  <a:srgbClr val="C00000"/>
                </a:solidFill>
              </a:rPr>
              <a:t>。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通过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tabhost.add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添加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子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页面。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47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TabHost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实现一个简单的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视图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实现基本的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（底部显示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选项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）。）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不同选项界面，布局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页面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不同。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主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继承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TabActivity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可选）。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1533382"/>
            <a:ext cx="2880320" cy="492512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907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TabHost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997151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smtClean="0"/>
              <a:t>TabHost</a:t>
            </a:r>
            <a:r>
              <a:rPr lang="zh-CN" altLang="en-US" sz="3200" smtClean="0"/>
              <a:t>实现步骤：</a:t>
            </a:r>
            <a:endParaRPr lang="en-US" altLang="zh-CN" sz="3200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sz="3200" dirty="0"/>
              <a:t>定义布局 </a:t>
            </a:r>
            <a:r>
              <a:rPr lang="en-US" altLang="zh-CN" sz="3200" dirty="0"/>
              <a:t>: </a:t>
            </a:r>
            <a:r>
              <a:rPr lang="zh-CN" altLang="en-US" sz="3200" dirty="0"/>
              <a:t>在</a:t>
            </a:r>
            <a:r>
              <a:rPr lang="en-US" altLang="zh-CN" sz="3200" dirty="0"/>
              <a:t>XML</a:t>
            </a:r>
            <a:r>
              <a:rPr lang="zh-CN" altLang="en-US" sz="3200" dirty="0"/>
              <a:t>文件中使用</a:t>
            </a:r>
            <a:r>
              <a:rPr lang="en-US" altLang="zh-CN" sz="3200" dirty="0"/>
              <a:t>TabHost</a:t>
            </a:r>
            <a:r>
              <a:rPr lang="zh-CN" altLang="en-US" sz="3200" dirty="0"/>
              <a:t>组件</a:t>
            </a:r>
            <a:r>
              <a:rPr lang="en-US" altLang="zh-CN" sz="3200" dirty="0"/>
              <a:t>, </a:t>
            </a:r>
            <a:r>
              <a:rPr lang="zh-CN" altLang="en-US" sz="3200" dirty="0"/>
              <a:t>并在其中</a:t>
            </a:r>
            <a:r>
              <a:rPr lang="zh-CN" altLang="en-US" sz="3200" dirty="0" smtClean="0"/>
              <a:t>定义</a:t>
            </a:r>
            <a:r>
              <a:rPr lang="en-US" altLang="zh-CN" sz="3200" dirty="0" smtClean="0"/>
              <a:t>TabWidget</a:t>
            </a:r>
            <a:r>
              <a:rPr lang="zh-CN" altLang="en-US" sz="3200" smtClean="0"/>
              <a:t>、</a:t>
            </a:r>
            <a:r>
              <a:rPr lang="en-US" altLang="zh-CN" sz="3200" smtClean="0"/>
              <a:t>FrameLayout</a:t>
            </a:r>
            <a:r>
              <a:rPr lang="zh-CN" altLang="en-US" sz="3200" smtClean="0"/>
              <a:t>；</a:t>
            </a:r>
            <a:endParaRPr lang="en-US" altLang="zh-CN" sz="3200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sz="3200" dirty="0" smtClean="0"/>
              <a:t>在</a:t>
            </a:r>
            <a:r>
              <a:rPr lang="en-US" altLang="zh-CN" sz="3200" dirty="0" smtClean="0"/>
              <a:t>Activity</a:t>
            </a:r>
            <a:r>
              <a:rPr lang="zh-CN" altLang="en-US" sz="3200" dirty="0" smtClean="0"/>
              <a:t>中获取</a:t>
            </a:r>
            <a:r>
              <a:rPr lang="en-US" altLang="zh-CN" sz="3200"/>
              <a:t>TabHost</a:t>
            </a:r>
            <a:r>
              <a:rPr lang="zh-CN" altLang="en-US" sz="3200" smtClean="0"/>
              <a:t>对象；</a:t>
            </a:r>
            <a:endParaRPr lang="en-US" altLang="zh-CN" sz="3200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sz="3200" dirty="0" smtClean="0"/>
              <a:t>创建选项</a:t>
            </a:r>
            <a:r>
              <a:rPr lang="zh-CN" altLang="en-US" sz="3200" dirty="0"/>
              <a:t>卡 </a:t>
            </a:r>
            <a:r>
              <a:rPr lang="en-US" altLang="zh-CN" sz="3200" dirty="0"/>
              <a:t>: </a:t>
            </a:r>
            <a:r>
              <a:rPr lang="zh-CN" altLang="en-US" sz="3200" dirty="0"/>
              <a:t>通过</a:t>
            </a:r>
            <a:r>
              <a:rPr lang="en-US" altLang="zh-CN" sz="3200" dirty="0"/>
              <a:t>TabHost</a:t>
            </a:r>
            <a:r>
              <a:rPr lang="zh-CN" altLang="en-US" sz="3200" dirty="0"/>
              <a:t>创建添加</a:t>
            </a:r>
            <a:r>
              <a:rPr lang="zh-CN" altLang="en-US" sz="3200"/>
              <a:t>选项</a:t>
            </a:r>
            <a:r>
              <a:rPr lang="zh-CN" altLang="en-US" sz="3200" smtClean="0"/>
              <a:t>卡。</a:t>
            </a:r>
            <a:endParaRPr lang="en-US" altLang="zh-CN" sz="3200" dirty="0" smtClean="0"/>
          </a:p>
          <a:p>
            <a:pPr lvl="2"/>
            <a:r>
              <a:rPr lang="zh-CN" altLang="en-US" sz="3200" dirty="0" smtClean="0"/>
              <a:t>指定选项卡</a:t>
            </a:r>
            <a:r>
              <a:rPr lang="zh-CN" altLang="en-US" sz="3200" smtClean="0"/>
              <a:t>的标题。</a:t>
            </a:r>
            <a:endParaRPr lang="en-US" altLang="zh-CN" sz="3200" dirty="0" smtClean="0"/>
          </a:p>
          <a:p>
            <a:pPr lvl="2"/>
            <a:r>
              <a:rPr lang="zh-CN" altLang="en-US" sz="3200" dirty="0" smtClean="0"/>
              <a:t>设置选项卡对应</a:t>
            </a:r>
            <a:r>
              <a:rPr lang="zh-CN" altLang="en-US" sz="3200" smtClean="0"/>
              <a:t>的页面。</a:t>
            </a:r>
            <a:endParaRPr lang="en-US" altLang="zh-CN" sz="3200" dirty="0" smtClean="0"/>
          </a:p>
          <a:p>
            <a:pPr lvl="2"/>
            <a:r>
              <a:rPr lang="zh-CN" altLang="en-US" sz="3200" dirty="0" smtClean="0"/>
              <a:t>添加</a:t>
            </a:r>
            <a:r>
              <a:rPr lang="zh-CN" altLang="en-US" sz="3200" smtClean="0"/>
              <a:t>选项卡。</a:t>
            </a:r>
            <a:endParaRPr lang="en-US" altLang="zh-CN" sz="3200" dirty="0"/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39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393075" y="2008140"/>
            <a:ext cx="9255496" cy="46642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&lt;!--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组件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id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值不可变，需要引用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的自带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id---&gt;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xmlns:android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="http://schemas.android.com/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apk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/res/android"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="@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……&gt;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RelativeLayout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……&gt;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&lt;!--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TabWidget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代表选项卡按钮，组件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id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值不可变，与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FramLayout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构成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的两个必备组件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--&gt;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TabWidget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="@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/tabs"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……&gt;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&lt;/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TabWidget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&lt;!--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FrameLayout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组件代表页面，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id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值不可变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--&gt;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FrameLayout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="@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tabcontent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&lt;/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RelativeLayout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&lt;/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&gt;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Step1</a:t>
            </a:r>
            <a:r>
              <a:rPr lang="zh-CN" altLang="en-US" dirty="0"/>
              <a:t>：建立主布局文件和选项界面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412776"/>
            <a:ext cx="10784475" cy="81587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/>
              <a:t>res/layout/main.xml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88214" y="2313999"/>
            <a:ext cx="1231522" cy="403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558994" y="4133074"/>
            <a:ext cx="151216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58994" y="5425097"/>
            <a:ext cx="1816926" cy="380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11424" y="5405154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选项菜单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1424" y="4149080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选项页面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27448" y="2317692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主页面</a:t>
            </a:r>
          </a:p>
        </p:txBody>
      </p:sp>
    </p:spTree>
    <p:extLst>
      <p:ext uri="{BB962C8B-B14F-4D97-AF65-F5344CB8AC3E}">
        <p14:creationId xmlns:p14="http://schemas.microsoft.com/office/powerpoint/2010/main" val="293226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AdapterView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110871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容器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控件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其整体效果由每一个</a:t>
            </a:r>
            <a:r>
              <a:rPr lang="zh-CN" altLang="en-US" sz="3200" dirty="0">
                <a:solidFill>
                  <a:srgbClr val="C00000"/>
                </a:solidFill>
              </a:rPr>
              <a:t>子元素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内容决定，子元素的形式由</a:t>
            </a:r>
            <a:r>
              <a:rPr lang="en-US" altLang="zh-CN" sz="3200" dirty="0">
                <a:solidFill>
                  <a:srgbClr val="C00000"/>
                </a:solidFill>
              </a:rPr>
              <a:t>Adapter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决定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2761011"/>
            <a:ext cx="2304256" cy="38363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4881364" y="3193058"/>
            <a:ext cx="2294756" cy="3404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71864" y="4149080"/>
            <a:ext cx="2304256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11" idx="1"/>
          </p:cNvCxnSpPr>
          <p:nvPr/>
        </p:nvCxnSpPr>
        <p:spPr>
          <a:xfrm flipH="1">
            <a:off x="3143672" y="4365104"/>
            <a:ext cx="1728192" cy="7200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7"/>
          <p:cNvSpPr txBox="1"/>
          <p:nvPr/>
        </p:nvSpPr>
        <p:spPr>
          <a:xfrm>
            <a:off x="8256240" y="3265067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AdapterView</a:t>
            </a:r>
            <a:endParaRPr lang="zh-CN" altLang="en-US" sz="32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910036" y="4068719"/>
            <a:ext cx="1629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Consolas" panose="020B0609020204030204" pitchFamily="49" charset="0"/>
              </a:rPr>
              <a:t>item</a:t>
            </a:r>
            <a:endParaRPr lang="zh-CN" altLang="en-US" sz="32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直接箭头连接符 14"/>
          <p:cNvCxnSpPr>
            <a:endCxn id="13" idx="1"/>
          </p:cNvCxnSpPr>
          <p:nvPr/>
        </p:nvCxnSpPr>
        <p:spPr>
          <a:xfrm>
            <a:off x="6672064" y="3526677"/>
            <a:ext cx="1584176" cy="3077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26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351584" y="2162024"/>
            <a:ext cx="7272808" cy="44012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&lt;FrameLayout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android:id="@android:id/tabcontent"   ……&gt;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&lt;!-- 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第一个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的布局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--&gt;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&lt;LinearLayout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android:id="@+id/tab1"   …… 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&lt;TextView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android:layout_width="wrap_content"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android:layout_height="wrap_content"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android:text="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第一个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的布局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android:textSize="34dp"/&gt;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&lt;/LinearLayout&gt;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&lt;!-- 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第二个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的布局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--&gt;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&lt;!-- 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第三个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的布局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--&gt;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&lt;/FrameLayout&gt;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Step1</a:t>
            </a:r>
            <a:r>
              <a:rPr lang="zh-CN" altLang="en-US" dirty="0"/>
              <a:t>：建立主布局文件和选项界面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412776"/>
            <a:ext cx="10742984" cy="68533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/>
              <a:t>res/layout/main.xml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999656" y="3124435"/>
            <a:ext cx="2016224" cy="376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71464" y="3087233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选项页</a:t>
            </a:r>
          </a:p>
        </p:txBody>
      </p:sp>
    </p:spTree>
    <p:extLst>
      <p:ext uri="{BB962C8B-B14F-4D97-AF65-F5344CB8AC3E}">
        <p14:creationId xmlns:p14="http://schemas.microsoft.com/office/powerpoint/2010/main" val="160278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83433" y="1990674"/>
            <a:ext cx="10225136" cy="4867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public class MainActivity extends AppCompatActivity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@Override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protected void onCreate(Bundle savedInstanceState)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super.onCreate(savedInstanceState);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setContentView(R.layout.activity_main);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获取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控件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 tabHost = findViewById(android.R.id.tabhost);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容器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tabHost.setup();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创建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个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页面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TabHost.TabSpec tab1 = tabHost.newTabSpec("tab1")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.setIndicator("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短信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")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设置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选项卡名称称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.setContent(R.id.tab1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);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设置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页面视图组件，可以是简单的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View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，也可以是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Activity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或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Fragment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添加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个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页面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tabHost.addTab(tab1); </a:t>
            </a:r>
            <a:r>
              <a:rPr lang="en-US" altLang="zh-CN" sz="2000" b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添加选项卡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Step2</a:t>
            </a:r>
            <a:r>
              <a:rPr lang="zh-CN" altLang="en-US" dirty="0"/>
              <a:t>：建立选项与主界面关系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84176"/>
            <a:ext cx="10972800" cy="60649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页面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42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Step2</a:t>
            </a:r>
            <a:r>
              <a:rPr lang="zh-CN" altLang="en-US" dirty="0"/>
              <a:t>：建立选项与主界面关系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0"/>
            <a:ext cx="10742984" cy="4637112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  <a:defRPr/>
            </a:pP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对象常用属性或方法，参考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en-US" altLang="zh-CN" sz="2400" dirty="0" smtClean="0">
                <a:hlinkClick r:id="rId2"/>
              </a:rPr>
              <a:t>http</a:t>
            </a:r>
            <a:r>
              <a:rPr lang="en-US" altLang="zh-CN" sz="2400" dirty="0">
                <a:hlinkClick r:id="rId2"/>
              </a:rPr>
              <a:t>://developer.android.com/reference/android/widget/TabHost.html#pubmethods</a:t>
            </a:r>
            <a:endParaRPr lang="en-US" altLang="zh-CN" dirty="0"/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74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TabHost</a:t>
            </a:r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400" y="1600200"/>
            <a:ext cx="11161240" cy="4853136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：选项卡或标签页，每一部分显示不同的布局页面。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使用方法：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建立主布局页面和各个选项页面（使用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XML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方式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）；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组件；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Aft>
                <a:spcPts val="600"/>
              </a:spcAft>
              <a:defRPr/>
            </a:pPr>
            <a:r>
              <a:rPr lang="zh-CN" altLang="en-US" sz="2800" dirty="0">
                <a:solidFill>
                  <a:srgbClr val="C00000"/>
                </a:solidFill>
              </a:rPr>
              <a:t>在主布局中包含</a:t>
            </a:r>
            <a:r>
              <a:rPr lang="en-US" altLang="zh-CN" sz="2800" dirty="0" err="1">
                <a:solidFill>
                  <a:srgbClr val="C00000"/>
                </a:solidFill>
              </a:rPr>
              <a:t>tabhost</a:t>
            </a:r>
            <a:r>
              <a:rPr lang="zh-CN" altLang="en-US" sz="2800" dirty="0" smtClean="0">
                <a:solidFill>
                  <a:srgbClr val="C00000"/>
                </a:solidFill>
              </a:rPr>
              <a:t>视图。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通过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tabhost.add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添加子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页面。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应用十分广泛，结合多个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页面和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Intent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使用，功能更加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丰富。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69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 err="1"/>
              <a:t>FragmentTabHost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1324743"/>
          </a:xfrm>
        </p:spPr>
        <p:txBody>
          <a:bodyPr>
            <a:normAutofit/>
          </a:bodyPr>
          <a:lstStyle/>
          <a:p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替代品。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已经不推荐使用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了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2924944"/>
            <a:ext cx="5572903" cy="270547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2924944"/>
            <a:ext cx="6220693" cy="323895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242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/>
              <a:t>Fragment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是为了解决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APP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运行的设备大小不一而提出来的，我们可以把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当成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界面的一个组成部分，一个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中可以包含很多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拥有自己的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生命周期，可接收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、处理用户的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事件。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中可以动态的添加、替换和移除某个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08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 err="1"/>
              <a:t>FragmentTabHost</a:t>
            </a:r>
            <a:r>
              <a:rPr lang="zh-CN" altLang="en-US" dirty="0"/>
              <a:t>示例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484784"/>
            <a:ext cx="3024336" cy="500429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1484789"/>
            <a:ext cx="3096344" cy="498229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981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 err="1"/>
              <a:t>FragmentTabHost</a:t>
            </a:r>
            <a:r>
              <a:rPr lang="zh-CN" altLang="en-US" dirty="0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600201"/>
            <a:ext cx="10814992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创建包含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组件的布局文件（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设置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标签项布局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文件 ；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创建标签项对应的页面布局文件；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的标签页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若干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）；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中将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的标签项和标签页绑定在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一起；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给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设置选项改变事件监听器。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57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42356" y="2204864"/>
            <a:ext cx="10225136" cy="4375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LinearLayout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……&gt;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&lt;android.support.v4.app.FragmentTabHost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="@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android:layout_width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match_parent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android:layout_height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wrap_content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 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</a:t>
            </a:r>
            <a:r>
              <a:rPr lang="en-US" altLang="zh-CN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TabWidget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="@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/tabs"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android:layout_width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match_parent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android:layout_height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wrap_content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android:layout_gravity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="bottom"/&gt;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</a:t>
            </a:r>
            <a:r>
              <a:rPr lang="en-US" altLang="zh-CN" sz="2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FrameLayout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="@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tabcontent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android:layout_width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="0dp"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android:layout_height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="0dp" /&gt;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&lt;/android.support.v4.app.FragmentTabHost&gt;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&lt;/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LinearLayout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&gt;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 err="1"/>
              <a:t>FragmentTabHost</a:t>
            </a:r>
            <a:r>
              <a:rPr lang="zh-CN" altLang="en-US" dirty="0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526451"/>
            <a:ext cx="11424592" cy="82242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创建包含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组件的布局文件（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XML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423592" y="4941168"/>
            <a:ext cx="8424936" cy="971239"/>
            <a:chOff x="2409076" y="4725144"/>
            <a:chExt cx="8424936" cy="971239"/>
          </a:xfrm>
        </p:grpSpPr>
        <p:sp>
          <p:nvSpPr>
            <p:cNvPr id="5" name="文本框 4"/>
            <p:cNvSpPr txBox="1"/>
            <p:nvPr/>
          </p:nvSpPr>
          <p:spPr>
            <a:xfrm>
              <a:off x="9264352" y="4869160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标签页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2409076" y="4725144"/>
              <a:ext cx="6840760" cy="9712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23592" y="3789040"/>
            <a:ext cx="8415230" cy="1152128"/>
            <a:chOff x="2409076" y="3573016"/>
            <a:chExt cx="8415230" cy="1152128"/>
          </a:xfrm>
        </p:grpSpPr>
        <p:sp>
          <p:nvSpPr>
            <p:cNvPr id="7" name="文本框 6"/>
            <p:cNvSpPr txBox="1"/>
            <p:nvPr/>
          </p:nvSpPr>
          <p:spPr>
            <a:xfrm>
              <a:off x="9249836" y="3862789"/>
              <a:ext cx="1574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标签项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409076" y="3573016"/>
              <a:ext cx="6840760" cy="11521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775520" y="2505467"/>
            <a:ext cx="9161720" cy="1283573"/>
            <a:chOff x="1559496" y="1942954"/>
            <a:chExt cx="9161720" cy="1283573"/>
          </a:xfrm>
        </p:grpSpPr>
        <p:sp>
          <p:nvSpPr>
            <p:cNvPr id="14" name="矩形 13"/>
            <p:cNvSpPr/>
            <p:nvPr/>
          </p:nvSpPr>
          <p:spPr>
            <a:xfrm>
              <a:off x="1559496" y="1942954"/>
              <a:ext cx="6660714" cy="12835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20210" y="2178249"/>
              <a:ext cx="25010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底部标签条</a:t>
              </a:r>
              <a:endPara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043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 err="1"/>
              <a:t>FragmentTabHost</a:t>
            </a:r>
            <a:r>
              <a:rPr lang="zh-CN" altLang="en-US" dirty="0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528197"/>
            <a:ext cx="10742984" cy="676667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设置标签项布局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fragment_tab.xml)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 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42356" y="2276872"/>
            <a:ext cx="9462156" cy="41044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&lt;RelativeLayout ……&gt;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LinearLayout android:layout_width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android:layout_height="wrap_content"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android:layout_centerHorizontal="true"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android:layout_alignParentBottom="true"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android:gravity="center" 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TextView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android:id="@+id/txt_tab_pic"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android:layout_width="wrap_content"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android:layout_height="wrap_content"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android:text="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邮件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android:drawableTop="@mipmap/mail"/&gt;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&lt;/LinearLayout&gt;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295493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AdapterView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的子视图对象：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：以垂直滑动列表形式显示一组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数据。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：以网格形式显示一组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数据。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Spinner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：以下拉列表形式显示一组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数据。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Gallery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以水平滑动列表形式显示一组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数据。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……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/>
            </a:pP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6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 err="1"/>
              <a:t>FragmentTabHost</a:t>
            </a:r>
            <a:r>
              <a:rPr lang="zh-CN" altLang="en-US" dirty="0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600205"/>
            <a:ext cx="11305256" cy="676667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创建标签项对应的页面布局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文件（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fragment_page.xml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2356" y="2420888"/>
            <a:ext cx="9462156" cy="38164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&lt;RelativeLayout ……&gt;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LinearLayout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android:layout_width="match_parent"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android:layout_height="match_parent"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android:layout_alignParentTop="true"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android:layout_centerHorizontal="true"&gt;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TextView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android:id="@+id/txt_page_content"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android:layout_width="match_parent"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android:layout_height="wrap_content"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android:text="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模拟内容页面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android:textSize="34dp"/&gt;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&lt;/LinearLayout&gt;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222009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 err="1"/>
              <a:t>FragmentTabHost</a:t>
            </a:r>
            <a:r>
              <a:rPr lang="zh-CN" altLang="en-US" dirty="0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484784"/>
            <a:ext cx="10814992" cy="110871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的标签页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（若干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以一个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为例。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43472" y="2636912"/>
            <a:ext cx="10081120" cy="4079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public class FragmentTab1 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extends Fragment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@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Nullable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@Override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public View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onCreateView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LayoutInflater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inflater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@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Nullable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ViewGroup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container, Bundle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savedInstanceState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View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relativeLayout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 err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inflater.inflate</a:t>
            </a:r>
            <a:r>
              <a:rPr lang="en-US" altLang="zh-CN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R.layout.fragment_page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endParaRPr lang="en-US" altLang="zh-CN" sz="2000" b="1" dirty="0" smtClean="0">
              <a:solidFill>
                <a:srgbClr val="C0000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                         </a:t>
            </a:r>
            <a:r>
              <a:rPr lang="en-US" altLang="zh-CN" sz="2000" b="1" dirty="0" err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container,false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TextView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contentPage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endParaRPr lang="en-US" altLang="zh-CN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=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relativeLayout.findViewById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R.id.txt_page_content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contentPage.setText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("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模拟电话页面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relativeLayout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112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/>
              <a:t>FragmentTabHost</a:t>
            </a:r>
            <a:r>
              <a:rPr lang="zh-CN" altLang="en-US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5"/>
            <a:ext cx="10742984" cy="3124939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中将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的标签项和标签页绑定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一起。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定义标签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项数据。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定义标签项对应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的页面。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创建选项卡（关联标签与标签项对应的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页面）。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给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注册选项改变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事件监听器。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72208" y="4797152"/>
            <a:ext cx="10848528" cy="1584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标签项图片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int mImages[] = {R.mipmap.call, R.mipmap.message, R.mipmap.mail};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标签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项数据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String mFragmentTags[] = {"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电话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", 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短信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", 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邮件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"};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144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/>
              <a:t>FragmentTabHost</a:t>
            </a:r>
            <a:r>
              <a:rPr lang="zh-CN" altLang="en-US"/>
              <a:t>的使用</a:t>
            </a:r>
          </a:p>
        </p:txBody>
      </p:sp>
      <p:sp>
        <p:nvSpPr>
          <p:cNvPr id="5" name="矩形 4"/>
          <p:cNvSpPr/>
          <p:nvPr/>
        </p:nvSpPr>
        <p:spPr>
          <a:xfrm>
            <a:off x="733872" y="1628800"/>
            <a:ext cx="10848528" cy="12961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加载</a:t>
            </a:r>
            <a:r>
              <a:rPr lang="en-US" altLang="zh-CN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Fragment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页面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Class mFragment[] =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FragmentTab1.class, FragmentTab2.class, FragmentTab3.class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};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3872" y="3200722"/>
            <a:ext cx="10848528" cy="8043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声明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FragmentTabhost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控件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FragmentTabHost myTabhost;</a:t>
            </a:r>
          </a:p>
        </p:txBody>
      </p:sp>
      <p:sp>
        <p:nvSpPr>
          <p:cNvPr id="7" name="矩形 6"/>
          <p:cNvSpPr/>
          <p:nvPr/>
        </p:nvSpPr>
        <p:spPr>
          <a:xfrm>
            <a:off x="745332" y="4377358"/>
            <a:ext cx="10848528" cy="18599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@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Override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protected void onCreate(Bundle savedInstanceState)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super.onCreate(savedInstanceState);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setContentView(R.layout.activity_main);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initTabHost();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FragmentTabHost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，并创建选项卡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443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3392" y="1710679"/>
            <a:ext cx="11017224" cy="44012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void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initTabHost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myTabhost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(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FragmentTabHost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findViewById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android.R.id.tabhost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myTabhost.setup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(this,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getSupportFragmentManager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(),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android.R.id.tabhost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去掉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分割线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myTabhost.getTabWidget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().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setDividerDrawable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(null);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for (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0;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&lt;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mFragmentTags.length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++)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对</a:t>
            </a:r>
            <a:r>
              <a:rPr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按钮添加标记和图片，</a:t>
            </a:r>
            <a:r>
              <a:rPr lang="en-US" altLang="zh-CN" sz="2000" dirty="0" err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getTextView</a:t>
            </a:r>
            <a:r>
              <a:rPr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方法是获取了一个标签项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TabHost.TabSpec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tabSpec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</a:t>
            </a:r>
            <a:r>
              <a:rPr lang="en-US" altLang="zh-CN" sz="2000" b="1" dirty="0" err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myTabhost</a:t>
            </a:r>
            <a:endParaRPr lang="en-US" altLang="zh-CN" sz="2000" b="1" dirty="0" smtClean="0">
              <a:solidFill>
                <a:srgbClr val="C0000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.</a:t>
            </a:r>
            <a:r>
              <a:rPr lang="en-US" altLang="zh-CN" sz="2000" b="1" dirty="0" err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newTabSpec</a:t>
            </a:r>
            <a:r>
              <a:rPr lang="en-US" altLang="zh-CN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mFragmentTags</a:t>
            </a:r>
            <a:r>
              <a:rPr lang="en-US" altLang="zh-CN" sz="2000" b="1" dirty="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[</a:t>
            </a:r>
            <a:r>
              <a:rPr lang="en-US" altLang="zh-CN" sz="2000" b="1" dirty="0" err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]).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setIndicator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getTextView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添加</a:t>
            </a:r>
            <a:r>
              <a:rPr lang="en-US" altLang="zh-CN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Fragment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myTabhost.addTab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tabSpec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mFragment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[</a:t>
            </a:r>
            <a:r>
              <a:rPr lang="en-US" altLang="zh-CN" sz="2000" b="1" dirty="0" err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20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], null);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dirty="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设置</a:t>
            </a:r>
            <a:r>
              <a:rPr lang="zh-CN" altLang="en-US" sz="2000" dirty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默认选中的选项卡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myTabhost.setCurrentTab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(0);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smtClean="0"/>
              <a:t>FragmentTabHost</a:t>
            </a:r>
            <a:r>
              <a:rPr lang="zh-CN" altLang="en-US"/>
              <a:t>的使用</a:t>
            </a:r>
          </a:p>
        </p:txBody>
      </p:sp>
    </p:spTree>
    <p:extLst>
      <p:ext uri="{BB962C8B-B14F-4D97-AF65-F5344CB8AC3E}">
        <p14:creationId xmlns:p14="http://schemas.microsoft.com/office/powerpoint/2010/main" val="350035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/>
              <a:t>FragmentTabHost</a:t>
            </a:r>
            <a:r>
              <a:rPr lang="zh-CN" altLang="en-US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9864" y="1425031"/>
            <a:ext cx="10814992" cy="635818"/>
          </a:xfrm>
        </p:spPr>
        <p:txBody>
          <a:bodyPr>
            <a:normAutofit/>
          </a:bodyPr>
          <a:lstStyle/>
          <a:p>
            <a:pPr lvl="1"/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创建一个标签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项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View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760" y="2204864"/>
            <a:ext cx="11017224" cy="30243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View getTextView(int index){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View view = getLayoutInflater().inflate(R.layout.fragment_tab, null);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TextView textView = view.findViewById(R.id.txt_tab_pic);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textView.setText(mFragmentTags[index]);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textView.setCompoundDrawablesWithIntrinsicBounds(null, 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this.getResources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().getDrawable(mImages[index], null), 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null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null);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return view;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724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/>
              <a:t>FragmentTabHost</a:t>
            </a:r>
            <a:r>
              <a:rPr lang="zh-CN" altLang="en-US"/>
              <a:t>的使用</a:t>
            </a:r>
          </a:p>
        </p:txBody>
      </p:sp>
      <p:sp>
        <p:nvSpPr>
          <p:cNvPr id="6" name="矩形 5"/>
          <p:cNvSpPr/>
          <p:nvPr/>
        </p:nvSpPr>
        <p:spPr>
          <a:xfrm>
            <a:off x="407368" y="1556792"/>
            <a:ext cx="10657184" cy="2952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在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Activity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onCreate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方法中给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FragmentTabHost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控件注册选项改变事件监听器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注册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事件监听器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myTabhost.setOnTabChangedListener(new TabHost.OnTabChangeListener()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@Override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public void onTabChanged(String tabId)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Toast.makeText(getApplicationContext(), tabId, Toast.LENGTH_SHORT).show();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});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450" y="2645742"/>
            <a:ext cx="2370950" cy="400506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590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1656561"/>
            <a:ext cx="2738908" cy="486916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476" y="1684047"/>
            <a:ext cx="3027956" cy="498531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78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67408" y="1600201"/>
            <a:ext cx="10814992" cy="4525963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扩展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如果不使用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FragmentTabHost+FragmentActivity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呢？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如果修改标签项对应的页面？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Fragment+FragmentManager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如何实现同样的效果？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230534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3143671" y="2132856"/>
            <a:ext cx="6336704" cy="685801"/>
            <a:chOff x="4828395" y="764704"/>
            <a:chExt cx="6336704" cy="685801"/>
          </a:xfrm>
        </p:grpSpPr>
        <p:sp>
          <p:nvSpPr>
            <p:cNvPr id="31" name="AutoShape 20"/>
            <p:cNvSpPr>
              <a:spLocks noChangeArrowheads="1"/>
            </p:cNvSpPr>
            <p:nvPr/>
          </p:nvSpPr>
          <p:spPr bwMode="gray">
            <a:xfrm>
              <a:off x="5027884" y="815589"/>
              <a:ext cx="613721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3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4884446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类视图控件的使用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3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3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7" name="组合 56"/>
          <p:cNvGrpSpPr/>
          <p:nvPr/>
        </p:nvGrpSpPr>
        <p:grpSpPr>
          <a:xfrm>
            <a:off x="3118281" y="4051249"/>
            <a:ext cx="6362094" cy="685801"/>
            <a:chOff x="3467195" y="1571956"/>
            <a:chExt cx="6362094" cy="685801"/>
          </a:xfrm>
        </p:grpSpPr>
        <p:sp>
          <p:nvSpPr>
            <p:cNvPr id="58" name="AutoShape 20"/>
            <p:cNvSpPr>
              <a:spLocks noChangeArrowheads="1"/>
            </p:cNvSpPr>
            <p:nvPr/>
          </p:nvSpPr>
          <p:spPr bwMode="gray">
            <a:xfrm>
              <a:off x="3666685" y="1622841"/>
              <a:ext cx="6162604" cy="5476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9" name="Text Box 13"/>
            <p:cNvSpPr txBox="1">
              <a:spLocks noChangeArrowheads="1"/>
            </p:cNvSpPr>
            <p:nvPr/>
          </p:nvSpPr>
          <p:spPr bwMode="gray">
            <a:xfrm>
              <a:off x="4323184" y="1670893"/>
              <a:ext cx="490465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其它常用视图控件的使用</a:t>
              </a: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467195" y="1571956"/>
              <a:ext cx="838200" cy="685801"/>
              <a:chOff x="2154677" y="1533774"/>
              <a:chExt cx="838200" cy="685801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63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62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5" name="组合 64"/>
          <p:cNvGrpSpPr/>
          <p:nvPr/>
        </p:nvGrpSpPr>
        <p:grpSpPr>
          <a:xfrm>
            <a:off x="3143671" y="3076171"/>
            <a:ext cx="6336704" cy="685801"/>
            <a:chOff x="4828395" y="764704"/>
            <a:chExt cx="6336704" cy="685801"/>
          </a:xfrm>
        </p:grpSpPr>
        <p:sp>
          <p:nvSpPr>
            <p:cNvPr id="66" name="AutoShape 20"/>
            <p:cNvSpPr>
              <a:spLocks noChangeArrowheads="1"/>
            </p:cNvSpPr>
            <p:nvPr/>
          </p:nvSpPr>
          <p:spPr bwMode="gray">
            <a:xfrm>
              <a:off x="5027884" y="815589"/>
              <a:ext cx="613721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7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4884446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TabHost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视图控件的使用</a:t>
              </a: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1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</a:p>
              </p:txBody>
            </p:sp>
          </p:grpSp>
          <p:pic>
            <p:nvPicPr>
              <p:cNvPr id="70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02429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AdapterView</a:t>
            </a:r>
            <a:r>
              <a:rPr lang="zh-CN" altLang="en-US" dirty="0"/>
              <a:t>需要解决的问题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待显示的数据如何传递给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Item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？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准备数据（数据来源于哪里？数据是什么格式？数据格式和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视图项匹配吗？）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借助</a:t>
            </a:r>
            <a:r>
              <a:rPr lang="en-US" altLang="zh-CN" sz="3200" dirty="0">
                <a:solidFill>
                  <a:srgbClr val="C00000"/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来实现数据与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之间的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数据传递。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：数据和视图之间交互的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中介。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/>
            </a:pP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4653136"/>
            <a:ext cx="4608512" cy="2130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441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其它常用</a:t>
            </a:r>
            <a:r>
              <a:rPr lang="en-US" altLang="zh-CN" dirty="0"/>
              <a:t>UI</a:t>
            </a:r>
            <a:r>
              <a:rPr lang="zh-CN" altLang="en-US" dirty="0"/>
              <a:t>组件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5"/>
            <a:ext cx="11161240" cy="499714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中提供了十分丰富的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组件供用户选择，在此简单罗列出常用的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组件，具体使用方法，参考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在线文档。</a:t>
            </a:r>
          </a:p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UI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组件参考文档地址：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使用示例：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" indent="0">
              <a:spcAft>
                <a:spcPts val="600"/>
              </a:spcAft>
              <a:buNone/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http://developer.android.com/guide/topics/ui/index.html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文档：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" indent="0">
              <a:spcAft>
                <a:spcPts val="600"/>
              </a:spcAft>
              <a:buNone/>
              <a:defRPr/>
            </a:pPr>
            <a:r>
              <a:rPr lang="en-US" altLang="zh-CN" sz="2200" dirty="0">
                <a:hlinkClick r:id="rId3"/>
              </a:rPr>
              <a:t>http://developer.android.com/reference/android/widget/package-summary.html</a:t>
            </a:r>
            <a:endParaRPr lang="zh-CN" altLang="en-US" sz="2200" dirty="0"/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45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其它常用</a:t>
            </a:r>
            <a:r>
              <a:rPr lang="en-US" altLang="zh-CN" dirty="0"/>
              <a:t>UI</a:t>
            </a:r>
            <a:r>
              <a:rPr lang="zh-CN" altLang="en-US" dirty="0"/>
              <a:t>组件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600205"/>
            <a:ext cx="9649072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ProgressBar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：进度条。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DatePicker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TimePicker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：日期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时间选择。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87" y="2254676"/>
            <a:ext cx="2284636" cy="165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160" y="2254676"/>
            <a:ext cx="2601530" cy="165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2" descr="http://hi.csdn.net/attachment/201006/25/0_1277481561r099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254676"/>
            <a:ext cx="2314628" cy="165600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120" y="4820394"/>
            <a:ext cx="2073076" cy="19141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146" y="4820394"/>
            <a:ext cx="1889116" cy="1867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39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其它常用</a:t>
            </a:r>
            <a:r>
              <a:rPr lang="en-US" altLang="zh-CN" dirty="0"/>
              <a:t>UI</a:t>
            </a:r>
            <a:r>
              <a:rPr lang="zh-CN" altLang="en-US" dirty="0"/>
              <a:t>组件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600205"/>
            <a:ext cx="5256584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SeekBar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：拖动条。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RatingBar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：星级评分条。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AnalogClock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：电子时钟。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ScrollView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：滚动视图。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实现滚动视图。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2585990"/>
            <a:ext cx="2371668" cy="6480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1876590"/>
            <a:ext cx="2597646" cy="3282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3398115"/>
            <a:ext cx="1243186" cy="11629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4735957"/>
            <a:ext cx="1584176" cy="19066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8544272" y="4725149"/>
            <a:ext cx="432048" cy="1367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48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143671" y="4039343"/>
            <a:ext cx="6336704" cy="685801"/>
            <a:chOff x="4828395" y="764704"/>
            <a:chExt cx="6336704" cy="685801"/>
          </a:xfrm>
        </p:grpSpPr>
        <p:sp>
          <p:nvSpPr>
            <p:cNvPr id="4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6137214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41" name="Text Box 13"/>
            <p:cNvSpPr txBox="1">
              <a:spLocks noChangeArrowheads="1"/>
            </p:cNvSpPr>
            <p:nvPr/>
          </p:nvSpPr>
          <p:spPr bwMode="gray">
            <a:xfrm>
              <a:off x="5684383" y="863641"/>
              <a:ext cx="488444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其它常用视图控件的使用</a:t>
              </a: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4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4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0" name="组合 29"/>
          <p:cNvGrpSpPr/>
          <p:nvPr/>
        </p:nvGrpSpPr>
        <p:grpSpPr>
          <a:xfrm>
            <a:off x="3143671" y="2132856"/>
            <a:ext cx="6336704" cy="685801"/>
            <a:chOff x="4828395" y="764704"/>
            <a:chExt cx="6336704" cy="685801"/>
          </a:xfrm>
        </p:grpSpPr>
        <p:sp>
          <p:nvSpPr>
            <p:cNvPr id="31" name="AutoShape 20"/>
            <p:cNvSpPr>
              <a:spLocks noChangeArrowheads="1"/>
            </p:cNvSpPr>
            <p:nvPr/>
          </p:nvSpPr>
          <p:spPr bwMode="gray">
            <a:xfrm>
              <a:off x="5027884" y="815589"/>
              <a:ext cx="613721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3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4884446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类视图控件的使用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3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3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5" name="组合 64"/>
          <p:cNvGrpSpPr/>
          <p:nvPr/>
        </p:nvGrpSpPr>
        <p:grpSpPr>
          <a:xfrm>
            <a:off x="3143671" y="3076171"/>
            <a:ext cx="6336704" cy="685801"/>
            <a:chOff x="4828395" y="764704"/>
            <a:chExt cx="6336704" cy="685801"/>
          </a:xfrm>
        </p:grpSpPr>
        <p:sp>
          <p:nvSpPr>
            <p:cNvPr id="66" name="AutoShape 20"/>
            <p:cNvSpPr>
              <a:spLocks noChangeArrowheads="1"/>
            </p:cNvSpPr>
            <p:nvPr/>
          </p:nvSpPr>
          <p:spPr bwMode="gray">
            <a:xfrm>
              <a:off x="5027884" y="815589"/>
              <a:ext cx="613721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7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4884446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TabHost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视图控件的使用</a:t>
              </a: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1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</a:p>
              </p:txBody>
            </p:sp>
          </p:grpSp>
          <p:pic>
            <p:nvPicPr>
              <p:cNvPr id="70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9653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56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AdapterView</a:t>
            </a:r>
            <a:r>
              <a:rPr lang="zh-CN" altLang="en-US" dirty="0"/>
              <a:t>需要解决的问题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631504" y="1988840"/>
            <a:ext cx="9217024" cy="3924436"/>
            <a:chOff x="1631504" y="1988840"/>
            <a:chExt cx="9217024" cy="3924436"/>
          </a:xfrm>
        </p:grpSpPr>
        <p:sp>
          <p:nvSpPr>
            <p:cNvPr id="5" name="圆角矩形 4"/>
            <p:cNvSpPr/>
            <p:nvPr/>
          </p:nvSpPr>
          <p:spPr>
            <a:xfrm>
              <a:off x="8868308" y="3104964"/>
              <a:ext cx="1980220" cy="100811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ListView</a:t>
              </a:r>
              <a:endParaRPr lang="zh-CN" altLang="en-US" sz="28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282559" y="3104964"/>
              <a:ext cx="2679316" cy="100811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Data Source</a:t>
              </a:r>
              <a:endParaRPr lang="zh-CN" altLang="en-US" sz="28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631504" y="5229200"/>
              <a:ext cx="1860438" cy="68407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Database</a:t>
              </a:r>
              <a:endParaRPr lang="zh-CN" altLang="en-US" sz="28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024542" y="5229200"/>
              <a:ext cx="2035454" cy="68407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ArrayList</a:t>
              </a:r>
              <a:endParaRPr lang="zh-CN" altLang="en-US" sz="28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4961875" y="3392996"/>
              <a:ext cx="3906433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>
              <a:off x="4961875" y="3825044"/>
              <a:ext cx="3906433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headEnd type="stealth" w="lg" len="lg"/>
              <a:tailEnd type="non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圆角矩形 5"/>
            <p:cNvSpPr/>
            <p:nvPr/>
          </p:nvSpPr>
          <p:spPr>
            <a:xfrm>
              <a:off x="6226225" y="1988840"/>
              <a:ext cx="1741983" cy="324036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latin typeface="Consolas" panose="020B0609020204030204" pitchFamily="49" charset="0"/>
                </a:rPr>
                <a:t>Adapter</a:t>
              </a:r>
              <a:endParaRPr lang="zh-CN" altLang="en-US" sz="2800" b="1" dirty="0">
                <a:latin typeface="Consolas" panose="020B0609020204030204" pitchFamily="49" charset="0"/>
              </a:endParaRPr>
            </a:p>
          </p:txBody>
        </p:sp>
        <p:cxnSp>
          <p:nvCxnSpPr>
            <p:cNvPr id="15" name="肘形连接符 14"/>
            <p:cNvCxnSpPr/>
            <p:nvPr/>
          </p:nvCxnSpPr>
          <p:spPr>
            <a:xfrm rot="5400000" flipH="1" flipV="1">
              <a:off x="2488861" y="4208118"/>
              <a:ext cx="1045824" cy="960338"/>
            </a:xfrm>
            <a:prstGeom prst="bentConnector3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headEnd type="none" w="lg" len="lg"/>
              <a:tailEnd type="non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连接符 16"/>
            <p:cNvCxnSpPr>
              <a:stCxn id="11" idx="0"/>
            </p:cNvCxnSpPr>
            <p:nvPr/>
          </p:nvCxnSpPr>
          <p:spPr>
            <a:xfrm rot="16200000" flipV="1">
              <a:off x="3935147" y="4202473"/>
              <a:ext cx="1116123" cy="937332"/>
            </a:xfrm>
            <a:prstGeom prst="bentConnector3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headEnd type="none" w="lg" len="lg"/>
              <a:tailEnd type="non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438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Adapter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：数据和视图之间交互的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中介。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数据改变时，不需要修改视图组件，只需更新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Aft>
                <a:spcPts val="600"/>
              </a:spcAft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对于同一视图组件（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子对象），数据源可能来自不同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形式。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1800"/>
              </a:spcBef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视图组件变化时，不需要修改数据，绑定相同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Aft>
                <a:spcPts val="600"/>
              </a:spcAft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对于同一组数据，可以显示为不同的视图形式（如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或其它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/>
            </a:pP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1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7619</TotalTime>
  <Words>3770</Words>
  <Application>Microsoft Office PowerPoint</Application>
  <PresentationFormat>自定义</PresentationFormat>
  <Paragraphs>606</Paragraphs>
  <Slides>74</Slides>
  <Notes>15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75" baseType="lpstr">
      <vt:lpstr>2_Office 主题</vt:lpstr>
      <vt:lpstr>第二章 第三节 Android高级组件</vt:lpstr>
      <vt:lpstr>教学目标</vt:lpstr>
      <vt:lpstr>目录</vt:lpstr>
      <vt:lpstr>AdapterView简介</vt:lpstr>
      <vt:lpstr>AdapterView简介</vt:lpstr>
      <vt:lpstr>AdapterView简介</vt:lpstr>
      <vt:lpstr>使用AdapterView需要解决的问题</vt:lpstr>
      <vt:lpstr>使用AdapterView需要解决的问题</vt:lpstr>
      <vt:lpstr>Adapter简介</vt:lpstr>
      <vt:lpstr>常用的Adapter</vt:lpstr>
      <vt:lpstr>使用AdapterView</vt:lpstr>
      <vt:lpstr>使用ListView</vt:lpstr>
      <vt:lpstr>使用ListView</vt:lpstr>
      <vt:lpstr>使用ListView</vt:lpstr>
      <vt:lpstr>Step1：准备ListView子项视图布局</vt:lpstr>
      <vt:lpstr>Step2：创建Adapter</vt:lpstr>
      <vt:lpstr>Step3：为ListView绑定Adapter</vt:lpstr>
      <vt:lpstr>Step4：为ListView绑定事件监听器</vt:lpstr>
      <vt:lpstr>使用ListView</vt:lpstr>
      <vt:lpstr>Step1：准备ListView子视图布局</vt:lpstr>
      <vt:lpstr>Step1：准备ListView子视图布局</vt:lpstr>
      <vt:lpstr>Step1：准备ListView子视图布局</vt:lpstr>
      <vt:lpstr>Step2：创建Adapter</vt:lpstr>
      <vt:lpstr>Step2：创建Adapter</vt:lpstr>
      <vt:lpstr>Step2：创建Adapter</vt:lpstr>
      <vt:lpstr>Step3、4：绑定Adapter并添加事件监听器</vt:lpstr>
      <vt:lpstr>Step3、4：绑定Adapter并添加事件监听器</vt:lpstr>
      <vt:lpstr>Step3、4：绑定Adapter并添加事件监听器</vt:lpstr>
      <vt:lpstr>ListView小结</vt:lpstr>
      <vt:lpstr>ListView小结</vt:lpstr>
      <vt:lpstr>练习</vt:lpstr>
      <vt:lpstr>练习</vt:lpstr>
      <vt:lpstr>练习</vt:lpstr>
      <vt:lpstr>练习</vt:lpstr>
      <vt:lpstr>使用GridView</vt:lpstr>
      <vt:lpstr>使用GridView</vt:lpstr>
      <vt:lpstr>使用GridView</vt:lpstr>
      <vt:lpstr>Step1：准备GridView子视图布局</vt:lpstr>
      <vt:lpstr>Step2：创建Adapter</vt:lpstr>
      <vt:lpstr>使用Spinner</vt:lpstr>
      <vt:lpstr>使用Gallery</vt:lpstr>
      <vt:lpstr>使用AutocompleteTextView</vt:lpstr>
      <vt:lpstr>AdapterView小结</vt:lpstr>
      <vt:lpstr>目录</vt:lpstr>
      <vt:lpstr>TabHost简介</vt:lpstr>
      <vt:lpstr>TabHost简介</vt:lpstr>
      <vt:lpstr>使用TabHost</vt:lpstr>
      <vt:lpstr>使用TabHost</vt:lpstr>
      <vt:lpstr>Step1：建立主布局文件和选项界面</vt:lpstr>
      <vt:lpstr>Step1：建立主布局文件和选项界面</vt:lpstr>
      <vt:lpstr>Step2：建立选项与主界面关系</vt:lpstr>
      <vt:lpstr>Step2：建立选项与主界面关系</vt:lpstr>
      <vt:lpstr>TabHost小结</vt:lpstr>
      <vt:lpstr>FragmentTabHost</vt:lpstr>
      <vt:lpstr>Fragment</vt:lpstr>
      <vt:lpstr>FragmentTabHost示例</vt:lpstr>
      <vt:lpstr>FragmentTabHost的使用</vt:lpstr>
      <vt:lpstr>FragmentTabHost的使用</vt:lpstr>
      <vt:lpstr>FragmentTabHost的使用</vt:lpstr>
      <vt:lpstr>FragmentTabHost的使用</vt:lpstr>
      <vt:lpstr>FragmentTabHost的使用</vt:lpstr>
      <vt:lpstr>FragmentTabHost的使用</vt:lpstr>
      <vt:lpstr>FragmentTabHost的使用</vt:lpstr>
      <vt:lpstr>FragmentTabHost的使用</vt:lpstr>
      <vt:lpstr>FragmentTabHost的使用</vt:lpstr>
      <vt:lpstr>FragmentTabHost的使用</vt:lpstr>
      <vt:lpstr>练习</vt:lpstr>
      <vt:lpstr>练习</vt:lpstr>
      <vt:lpstr>目录</vt:lpstr>
      <vt:lpstr>其它常用UI组件</vt:lpstr>
      <vt:lpstr>其它常用UI组件</vt:lpstr>
      <vt:lpstr>其它常用UI组件</vt:lpstr>
      <vt:lpstr>目录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Windows 用户</cp:lastModifiedBy>
  <cp:revision>535</cp:revision>
  <dcterms:created xsi:type="dcterms:W3CDTF">2012-01-28T13:55:28Z</dcterms:created>
  <dcterms:modified xsi:type="dcterms:W3CDTF">2018-12-13T07:00:35Z</dcterms:modified>
</cp:coreProperties>
</file>